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Lato" panose="020F0502020204030203" pitchFamily="34" charset="0"/>
      <p:regular r:id="rId50"/>
      <p:bold r:id="rId51"/>
      <p:italic r:id="rId52"/>
      <p:boldItalic r:id="rId53"/>
    </p:embeddedFont>
    <p:embeddedFont>
      <p:font typeface="Playfair Display" pitchFamily="2" charset="77"/>
      <p:regular r:id="rId54"/>
      <p:bold r:id="rId55"/>
      <p:italic r:id="rId56"/>
      <p:boldItalic r:id="rId57"/>
    </p:embeddedFont>
    <p:embeddedFont>
      <p:font typeface="Proxima Nova" panose="02000506030000020004" pitchFamily="2" charset="0"/>
      <p:regular r:id="rId58"/>
      <p:bold r:id="rId59"/>
      <p:italic r:id="rId60"/>
      <p:boldItalic r:id="rId61"/>
    </p:embeddedFont>
    <p:embeddedFont>
      <p:font typeface="Roboto" panose="02000000000000000000" pitchFamily="2" charset="0"/>
      <p:regular r:id="rId62"/>
      <p:bold r:id="rId63"/>
      <p:italic r:id="rId64"/>
      <p:boldItalic r:id="rId65"/>
    </p:embeddedFont>
    <p:embeddedFont>
      <p:font typeface="Rubik" pitchFamily="2" charset="-79"/>
      <p:regular r:id="rId66"/>
      <p:bold r:id="rId67"/>
      <p:italic r:id="rId68"/>
      <p:boldItalic r:id="rId69"/>
    </p:embeddedFont>
    <p:embeddedFont>
      <p:font typeface="Rubik Light" pitchFamily="2" charset="-79"/>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C5DF28-218A-4AEA-9998-A2805950CAE3}">
  <a:tblStyle styleId="{EEC5DF28-218A-4AEA-9998-A2805950CA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font" Target="fonts/font23.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1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6.fntdata"/><Relationship Id="rId72" Type="http://schemas.openxmlformats.org/officeDocument/2006/relationships/font" Target="fonts/font2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font" Target="fonts/font28.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5.fntdata"/><Relationship Id="rId55" Type="http://schemas.openxmlformats.org/officeDocument/2006/relationships/font" Target="fonts/font10.fntdata"/><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26.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tudentprivacycompass.org/social-media-distancing-covid19/"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commonsense.org/education/articles/keeping-your-students-and-yourself-safe-on-social-media-a-checklist"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quWJFA0Za9o"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quWJFA0Za9o"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ftc.gov/sites/default/files/documents/public_events/exploring-privacy-roundtable-series/priv-23a_0.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696741ba8b_3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696741ba8b_3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64acc40782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64acc40782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64acc40782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64acc40782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Benefits include the ability to:</a:t>
            </a:r>
            <a:endParaRPr/>
          </a:p>
          <a:p>
            <a:pPr marL="0" lvl="0" indent="0" algn="l" rtl="0">
              <a:spcBef>
                <a:spcPts val="0"/>
              </a:spcBef>
              <a:spcAft>
                <a:spcPts val="0"/>
              </a:spcAft>
              <a:buNone/>
            </a:pPr>
            <a:endParaRPr/>
          </a:p>
          <a:p>
            <a:pPr marL="0" lvl="0" indent="0" algn="l" rtl="0">
              <a:spcBef>
                <a:spcPts val="0"/>
              </a:spcBef>
              <a:spcAft>
                <a:spcPts val="0"/>
              </a:spcAft>
              <a:buNone/>
            </a:pPr>
            <a:r>
              <a:rPr lang="en"/>
              <a:t>Personalized Learning - Educational technologies have the ability to personalize content delivery for individual students.  This allows students to receive a customized learning experience tailored to their individual interests and needs.</a:t>
            </a:r>
            <a:endParaRPr/>
          </a:p>
          <a:p>
            <a:pPr marL="0" lvl="0" indent="0" algn="l" rtl="0">
              <a:spcBef>
                <a:spcPts val="0"/>
              </a:spcBef>
              <a:spcAft>
                <a:spcPts val="0"/>
              </a:spcAft>
              <a:buNone/>
            </a:pPr>
            <a:r>
              <a:rPr lang="en"/>
              <a:t>Measuring Success - Educational technologies can track student progress over time.  This enables teachers to visualize their class’s comprehension levels and identify students in need of additional attention.</a:t>
            </a:r>
            <a:endParaRPr/>
          </a:p>
          <a:p>
            <a:pPr marL="0" lvl="0" indent="0" algn="l" rtl="0">
              <a:spcBef>
                <a:spcPts val="0"/>
              </a:spcBef>
              <a:spcAft>
                <a:spcPts val="0"/>
              </a:spcAft>
              <a:buNone/>
            </a:pPr>
            <a:r>
              <a:rPr lang="en"/>
              <a:t>Technology Literacy - Incorporating educational technologies into your classroom exposes your students to the various technologies and allows them to explore the digital world in a safe, guided environment.</a:t>
            </a:r>
            <a:endParaRPr/>
          </a:p>
          <a:p>
            <a:pPr marL="0" lvl="0" indent="0" algn="l" rtl="0">
              <a:spcBef>
                <a:spcPts val="0"/>
              </a:spcBef>
              <a:spcAft>
                <a:spcPts val="0"/>
              </a:spcAft>
              <a:buNone/>
            </a:pPr>
            <a:endParaRPr/>
          </a:p>
          <a:p>
            <a:pPr marL="0" lvl="0" indent="0" algn="l" rtl="0">
              <a:spcBef>
                <a:spcPts val="0"/>
              </a:spcBef>
              <a:spcAft>
                <a:spcPts val="0"/>
              </a:spcAft>
              <a:buNone/>
            </a:pPr>
            <a:r>
              <a:rPr lang="en"/>
              <a:t>Keeps Learning Interesting &amp; Fun - Educational technology can engage students in new, interactive ways that are designed to keep students interested.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64acc40782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64acc40782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adopting new tools, apps, and products think critically about the purpose and value added. Always ask: </a:t>
            </a:r>
            <a:r>
              <a:rPr lang="en">
                <a:solidFill>
                  <a:schemeClr val="dk1"/>
                </a:solidFill>
              </a:rPr>
              <a:t> does this tool help your students? Is there an already approved alternative? Does it empower students in their own learning?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t>Once you answer those questions, you can start thinking about potential privacy risks. No matter how great a particular educational technology may be, the benefits must be weighed against the potential risks of harms that the technology poses to your students.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66109db0d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66109db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66109db0d8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66109db0d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three core considerations when vetting educational technology; is student data  safe, secure, and respected? </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Safe = Student interactions are minimal and any communication with other users has some level of oversight or moderation.</a:t>
            </a:r>
            <a:endParaRPr/>
          </a:p>
          <a:p>
            <a:pPr marL="457200" lvl="0" indent="-298450" algn="l" rtl="0">
              <a:spcBef>
                <a:spcPts val="0"/>
              </a:spcBef>
              <a:spcAft>
                <a:spcPts val="0"/>
              </a:spcAft>
              <a:buSzPts val="1100"/>
              <a:buChar char="●"/>
            </a:pPr>
            <a:r>
              <a:rPr lang="en"/>
              <a:t>Secure = Steps are taken to prevent unauthorized access to student data. This may include password protection, encryption, and transparent, clear data-security practices.</a:t>
            </a:r>
            <a:endParaRPr/>
          </a:p>
          <a:p>
            <a:pPr marL="457200" lvl="0" indent="-298450" algn="l" rtl="0">
              <a:spcBef>
                <a:spcPts val="0"/>
              </a:spcBef>
              <a:spcAft>
                <a:spcPts val="0"/>
              </a:spcAft>
              <a:buSzPts val="1100"/>
              <a:buChar char="●"/>
            </a:pPr>
            <a:r>
              <a:rPr lang="en"/>
              <a:t>Respected = Student data is not shared for non-educational purposes.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66109db0d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66109db0d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684c47d48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684c47d4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684c47d48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684c47d48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Common, everyday classroom activities have the potential to implicate privacy laws. [walk through chart]. It is important for teachers to understand what laws apply to them in their classrooms to empower them to comply with the law. This training will cover three federal privacy laws that commonly come up in classroom settings. These are not the only laws that may impact teachers, as a large number of states have adopted state-specific student privacy laws. Ask your district or school’s administration or legal counsel about what student privacy laws your state has adopted and what you need to know to comply with them.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684c47d486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684c47d48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684c47d486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684c47d48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federal law to know about is the Family Educational Rights and Privacy Act, commonly known as FERPA. FERPA primarily covers two things related to educational records: access and privacy. Access is embodied through FERPA’s guarantee that parents and eligible students, defined as students who have turned 18 years old or entered higher education, have the right to access their educational records. FERPA also incorporates privacy protections to prevent the unauthorized disclosure of educational records without consent or specific safeguards.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dd7221c10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dd7221c1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684c47d48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684c47d48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5E696C"/>
                </a:solidFill>
                <a:latin typeface="Playfair Display"/>
                <a:ea typeface="Playfair Display"/>
                <a:cs typeface="Playfair Display"/>
                <a:sym typeface="Playfair Display"/>
              </a:rPr>
              <a:t>Which Information is Protected: </a:t>
            </a:r>
            <a:endParaRPr sz="1200" b="1">
              <a:solidFill>
                <a:srgbClr val="5E696C"/>
              </a:solidFill>
              <a:latin typeface="Playfair Display"/>
              <a:ea typeface="Playfair Display"/>
              <a:cs typeface="Playfair Display"/>
              <a:sym typeface="Playfair Display"/>
            </a:endParaRPr>
          </a:p>
          <a:p>
            <a:pPr marL="0" lvl="0" indent="0" algn="l" rtl="0">
              <a:spcBef>
                <a:spcPts val="0"/>
              </a:spcBef>
              <a:spcAft>
                <a:spcPts val="0"/>
              </a:spcAft>
              <a:buNone/>
            </a:pPr>
            <a:r>
              <a:rPr lang="en" sz="1200">
                <a:solidFill>
                  <a:srgbClr val="5E696C"/>
                </a:solidFill>
                <a:latin typeface="Playfair Display"/>
                <a:ea typeface="Playfair Display"/>
                <a:cs typeface="Playfair Display"/>
                <a:sym typeface="Playfair Display"/>
              </a:rPr>
              <a:t>“Education records” includes nearly all personal information about a student, or information that might be linked back to a particular student (such as a student’s race and birth date), whether or not that information is in the school filing cabinet or an app used in the classroom. If school staff can access it, it is usually covered.</a:t>
            </a:r>
            <a:endParaRPr sz="1200">
              <a:solidFill>
                <a:srgbClr val="5E696C"/>
              </a:solidFill>
              <a:latin typeface="Playfair Display"/>
              <a:ea typeface="Playfair Display"/>
              <a:cs typeface="Playfair Display"/>
              <a:sym typeface="Playfair Display"/>
            </a:endParaRPr>
          </a:p>
          <a:p>
            <a:pPr marL="0" lvl="0" indent="0" algn="l" rtl="0">
              <a:spcBef>
                <a:spcPts val="0"/>
              </a:spcBef>
              <a:spcAft>
                <a:spcPts val="0"/>
              </a:spcAft>
              <a:buNone/>
            </a:pPr>
            <a:endParaRPr sz="1200">
              <a:solidFill>
                <a:srgbClr val="5E696C"/>
              </a:solidFill>
              <a:latin typeface="Playfair Display"/>
              <a:ea typeface="Playfair Display"/>
              <a:cs typeface="Playfair Display"/>
              <a:sym typeface="Playfair Display"/>
            </a:endParaRPr>
          </a:p>
          <a:p>
            <a:pPr marL="0" lvl="0" indent="0" algn="l" rtl="0">
              <a:spcBef>
                <a:spcPts val="0"/>
              </a:spcBef>
              <a:spcAft>
                <a:spcPts val="0"/>
              </a:spcAft>
              <a:buNone/>
            </a:pPr>
            <a:r>
              <a:rPr lang="en" sz="1200">
                <a:solidFill>
                  <a:srgbClr val="5E696C"/>
                </a:solidFill>
                <a:latin typeface="Playfair Display"/>
                <a:ea typeface="Playfair Display"/>
                <a:cs typeface="Playfair Display"/>
                <a:sym typeface="Playfair Display"/>
              </a:rPr>
              <a:t>FERPA does exclude some information from this definition - like the personal notes you create as a teacher, but only if you don’t share those notes with anyone else. </a:t>
            </a:r>
            <a:endParaRPr sz="1200">
              <a:solidFill>
                <a:srgbClr val="5E696C"/>
              </a:solidFill>
              <a:latin typeface="Playfair Display"/>
              <a:ea typeface="Playfair Display"/>
              <a:cs typeface="Playfair Display"/>
              <a:sym typeface="Playfair Display"/>
            </a:endParaRPr>
          </a:p>
          <a:p>
            <a:pPr marL="0" lvl="0" indent="0" algn="l" rtl="0">
              <a:spcBef>
                <a:spcPts val="0"/>
              </a:spcBef>
              <a:spcAft>
                <a:spcPts val="0"/>
              </a:spcAft>
              <a:buNone/>
            </a:pPr>
            <a:endParaRPr sz="1200">
              <a:solidFill>
                <a:srgbClr val="5E696C"/>
              </a:solidFill>
              <a:latin typeface="Playfair Display"/>
              <a:ea typeface="Playfair Display"/>
              <a:cs typeface="Playfair Display"/>
              <a:sym typeface="Playfair Display"/>
            </a:endParaRPr>
          </a:p>
          <a:p>
            <a:pPr marL="0" lvl="0" indent="0" algn="l" rtl="0">
              <a:spcBef>
                <a:spcPts val="0"/>
              </a:spcBef>
              <a:spcAft>
                <a:spcPts val="0"/>
              </a:spcAft>
              <a:buNone/>
            </a:pPr>
            <a:r>
              <a:rPr lang="en" sz="1200" b="1">
                <a:solidFill>
                  <a:srgbClr val="5E696C"/>
                </a:solidFill>
                <a:latin typeface="Playfair Display"/>
                <a:ea typeface="Playfair Display"/>
                <a:cs typeface="Playfair Display"/>
                <a:sym typeface="Playfair Display"/>
              </a:rPr>
              <a:t>When can information be shared? </a:t>
            </a:r>
            <a:endParaRPr sz="1200" b="1">
              <a:solidFill>
                <a:srgbClr val="5E696C"/>
              </a:solidFill>
              <a:latin typeface="Playfair Display"/>
              <a:ea typeface="Playfair Display"/>
              <a:cs typeface="Playfair Display"/>
              <a:sym typeface="Playfair Display"/>
            </a:endParaRPr>
          </a:p>
          <a:p>
            <a:pPr marL="0" lvl="0" indent="0" algn="l" rtl="0">
              <a:spcBef>
                <a:spcPts val="0"/>
              </a:spcBef>
              <a:spcAft>
                <a:spcPts val="0"/>
              </a:spcAft>
              <a:buNone/>
            </a:pPr>
            <a:r>
              <a:rPr lang="en" sz="1200">
                <a:solidFill>
                  <a:srgbClr val="5E696C"/>
                </a:solidFill>
                <a:latin typeface="Playfair Display"/>
                <a:ea typeface="Playfair Display"/>
                <a:cs typeface="Playfair Display"/>
                <a:sym typeface="Playfair Display"/>
              </a:rPr>
              <a:t>When parents give consent - usually in writing - data can be shared. This can’t be a blanket consent - you can’t ask parents to consent to the use of all apps you might use in the classroom that year. You also can’t pressure parents to consent. </a:t>
            </a:r>
            <a:r>
              <a:rPr lang="en" sz="1200" b="1">
                <a:solidFill>
                  <a:srgbClr val="5E696C"/>
                </a:solidFill>
                <a:latin typeface="Playfair Display"/>
                <a:ea typeface="Playfair Display"/>
                <a:cs typeface="Playfair Display"/>
                <a:sym typeface="Playfair Display"/>
              </a:rPr>
              <a:t>Students under age 18 cannot consent to data sharing</a:t>
            </a:r>
            <a:r>
              <a:rPr lang="en" sz="1200">
                <a:solidFill>
                  <a:srgbClr val="5E696C"/>
                </a:solidFill>
                <a:latin typeface="Playfair Display"/>
                <a:ea typeface="Playfair Display"/>
                <a:cs typeface="Playfair Display"/>
                <a:sym typeface="Playfair Display"/>
              </a:rPr>
              <a:t>.*</a:t>
            </a:r>
            <a:endParaRPr sz="1200">
              <a:solidFill>
                <a:srgbClr val="5E696C"/>
              </a:solidFill>
              <a:latin typeface="Playfair Display"/>
              <a:ea typeface="Playfair Display"/>
              <a:cs typeface="Playfair Display"/>
              <a:sym typeface="Playfair Display"/>
            </a:endParaRPr>
          </a:p>
          <a:p>
            <a:pPr marL="0" lvl="0" indent="0" algn="l" rtl="0">
              <a:spcBef>
                <a:spcPts val="0"/>
              </a:spcBef>
              <a:spcAft>
                <a:spcPts val="0"/>
              </a:spcAft>
              <a:buNone/>
            </a:pPr>
            <a:endParaRPr sz="1200">
              <a:solidFill>
                <a:srgbClr val="5E696C"/>
              </a:solidFill>
              <a:latin typeface="Playfair Display"/>
              <a:ea typeface="Playfair Display"/>
              <a:cs typeface="Playfair Display"/>
              <a:sym typeface="Playfair Display"/>
            </a:endParaRPr>
          </a:p>
          <a:p>
            <a:pPr marL="0" lvl="0" indent="0" algn="l" rtl="0">
              <a:spcBef>
                <a:spcPts val="0"/>
              </a:spcBef>
              <a:spcAft>
                <a:spcPts val="0"/>
              </a:spcAft>
              <a:buNone/>
            </a:pPr>
            <a:r>
              <a:rPr lang="en" sz="1200" b="1">
                <a:solidFill>
                  <a:srgbClr val="5E696C"/>
                </a:solidFill>
                <a:latin typeface="Playfair Display"/>
                <a:ea typeface="Playfair Display"/>
                <a:cs typeface="Playfair Display"/>
                <a:sym typeface="Playfair Display"/>
              </a:rPr>
              <a:t>When can information be shared? </a:t>
            </a:r>
            <a:endParaRPr sz="1200" b="1">
              <a:solidFill>
                <a:srgbClr val="5E696C"/>
              </a:solidFill>
              <a:latin typeface="Playfair Display"/>
              <a:ea typeface="Playfair Display"/>
              <a:cs typeface="Playfair Display"/>
              <a:sym typeface="Playfair Display"/>
            </a:endParaRPr>
          </a:p>
          <a:p>
            <a:pPr marL="0" lvl="0" indent="0" algn="l" rtl="0">
              <a:spcBef>
                <a:spcPts val="0"/>
              </a:spcBef>
              <a:spcAft>
                <a:spcPts val="0"/>
              </a:spcAft>
              <a:buNone/>
            </a:pPr>
            <a:r>
              <a:rPr lang="en" sz="1200">
                <a:solidFill>
                  <a:srgbClr val="5E696C"/>
                </a:solidFill>
                <a:latin typeface="Playfair Display"/>
                <a:ea typeface="Playfair Display"/>
                <a:cs typeface="Playfair Display"/>
                <a:sym typeface="Playfair Display"/>
              </a:rPr>
              <a:t>In some cases, consent isn’t the best way to share data. [It can be bad bc forcing parents to do due diligence, can end up waiving all protections, disadvantages certain students, etc]</a:t>
            </a:r>
            <a:endParaRPr sz="1200" b="1">
              <a:solidFill>
                <a:srgbClr val="5E696C"/>
              </a:solidFill>
              <a:latin typeface="Playfair Display"/>
              <a:ea typeface="Playfair Display"/>
              <a:cs typeface="Playfair Display"/>
              <a:sym typeface="Playfair Display"/>
            </a:endParaRPr>
          </a:p>
          <a:p>
            <a:pPr marL="0" lvl="0" indent="0" algn="l" rtl="0">
              <a:spcBef>
                <a:spcPts val="0"/>
              </a:spcBef>
              <a:spcAft>
                <a:spcPts val="0"/>
              </a:spcAft>
              <a:buNone/>
            </a:pPr>
            <a:endParaRPr sz="1200" b="1">
              <a:solidFill>
                <a:srgbClr val="5E696C"/>
              </a:solidFill>
              <a:latin typeface="Playfair Display"/>
              <a:ea typeface="Playfair Display"/>
              <a:cs typeface="Playfair Display"/>
              <a:sym typeface="Playfair Display"/>
            </a:endParaRPr>
          </a:p>
          <a:p>
            <a:pPr marL="0" lvl="0" indent="0" algn="l" rtl="0">
              <a:spcBef>
                <a:spcPts val="0"/>
              </a:spcBef>
              <a:spcAft>
                <a:spcPts val="0"/>
              </a:spcAft>
              <a:buNone/>
            </a:pPr>
            <a:r>
              <a:rPr lang="en" sz="1200" b="1">
                <a:solidFill>
                  <a:srgbClr val="5E696C"/>
                </a:solidFill>
                <a:latin typeface="Playfair Display"/>
                <a:ea typeface="Playfair Display"/>
                <a:cs typeface="Playfair Display"/>
                <a:sym typeface="Playfair Display"/>
              </a:rPr>
              <a:t>FERPA Exceptions: </a:t>
            </a:r>
            <a:endParaRPr sz="1200" b="1">
              <a:solidFill>
                <a:srgbClr val="5E696C"/>
              </a:solidFill>
              <a:latin typeface="Playfair Display"/>
              <a:ea typeface="Playfair Display"/>
              <a:cs typeface="Playfair Display"/>
              <a:sym typeface="Playfair Display"/>
            </a:endParaRPr>
          </a:p>
          <a:p>
            <a:pPr marL="0" lvl="0" indent="0" algn="l" rtl="0">
              <a:spcBef>
                <a:spcPts val="0"/>
              </a:spcBef>
              <a:spcAft>
                <a:spcPts val="0"/>
              </a:spcAft>
              <a:buNone/>
            </a:pPr>
            <a:r>
              <a:rPr lang="en" sz="1200">
                <a:solidFill>
                  <a:srgbClr val="5E696C"/>
                </a:solidFill>
                <a:latin typeface="Playfair Display"/>
                <a:ea typeface="Playfair Display"/>
                <a:cs typeface="Playfair Display"/>
                <a:sym typeface="Playfair Display"/>
              </a:rPr>
              <a:t>When getting consent isn’t a good option, a FERPA exception may apply - but all FERPA exceptions include special privacy protections to help compensate for the lack of consent. Those protections usually include: </a:t>
            </a:r>
            <a:endParaRPr sz="1200">
              <a:solidFill>
                <a:srgbClr val="5E696C"/>
              </a:solidFill>
              <a:latin typeface="Playfair Display"/>
              <a:ea typeface="Playfair Display"/>
              <a:cs typeface="Playfair Display"/>
              <a:sym typeface="Playfair Display"/>
            </a:endParaRPr>
          </a:p>
          <a:p>
            <a:pPr marL="457200" lvl="0" indent="-304800" algn="l" rtl="0">
              <a:spcBef>
                <a:spcPts val="0"/>
              </a:spcBef>
              <a:spcAft>
                <a:spcPts val="0"/>
              </a:spcAft>
              <a:buClr>
                <a:srgbClr val="5E696C"/>
              </a:buClr>
              <a:buSzPts val="1200"/>
              <a:buFont typeface="Playfair Display"/>
              <a:buChar char="●"/>
            </a:pPr>
            <a:r>
              <a:rPr lang="en" sz="1200">
                <a:solidFill>
                  <a:srgbClr val="5E696C"/>
                </a:solidFill>
                <a:latin typeface="Playfair Display"/>
                <a:ea typeface="Playfair Display"/>
                <a:cs typeface="Playfair Display"/>
                <a:sym typeface="Playfair Display"/>
              </a:rPr>
              <a:t>Information can only be used for a </a:t>
            </a:r>
            <a:r>
              <a:rPr lang="en" sz="1200" i="1">
                <a:solidFill>
                  <a:srgbClr val="5E696C"/>
                </a:solidFill>
                <a:latin typeface="Playfair Display"/>
                <a:ea typeface="Playfair Display"/>
                <a:cs typeface="Playfair Display"/>
                <a:sym typeface="Playfair Display"/>
              </a:rPr>
              <a:t>specific</a:t>
            </a:r>
            <a:r>
              <a:rPr lang="en" sz="1200">
                <a:solidFill>
                  <a:srgbClr val="5E696C"/>
                </a:solidFill>
                <a:latin typeface="Playfair Display"/>
                <a:ea typeface="Playfair Display"/>
                <a:cs typeface="Playfair Display"/>
                <a:sym typeface="Playfair Display"/>
              </a:rPr>
              <a:t> purpose that is </a:t>
            </a:r>
            <a:r>
              <a:rPr lang="en" sz="1200" i="1">
                <a:solidFill>
                  <a:srgbClr val="5E696C"/>
                </a:solidFill>
                <a:latin typeface="Playfair Display"/>
                <a:ea typeface="Playfair Display"/>
                <a:cs typeface="Playfair Display"/>
                <a:sym typeface="Playfair Display"/>
              </a:rPr>
              <a:t>educational</a:t>
            </a:r>
            <a:r>
              <a:rPr lang="en" sz="1200">
                <a:solidFill>
                  <a:srgbClr val="5E696C"/>
                </a:solidFill>
                <a:latin typeface="Playfair Display"/>
                <a:ea typeface="Playfair Display"/>
                <a:cs typeface="Playfair Display"/>
                <a:sym typeface="Playfair Display"/>
              </a:rPr>
              <a:t> </a:t>
            </a:r>
            <a:endParaRPr sz="1200">
              <a:solidFill>
                <a:srgbClr val="5E696C"/>
              </a:solidFill>
              <a:latin typeface="Playfair Display"/>
              <a:ea typeface="Playfair Display"/>
              <a:cs typeface="Playfair Display"/>
              <a:sym typeface="Playfair Display"/>
            </a:endParaRPr>
          </a:p>
          <a:p>
            <a:pPr marL="457200" lvl="0" indent="-304800" algn="l" rtl="0">
              <a:spcBef>
                <a:spcPts val="0"/>
              </a:spcBef>
              <a:spcAft>
                <a:spcPts val="0"/>
              </a:spcAft>
              <a:buClr>
                <a:srgbClr val="5E696C"/>
              </a:buClr>
              <a:buSzPts val="1200"/>
              <a:buFont typeface="Playfair Display"/>
              <a:buChar char="●"/>
            </a:pPr>
            <a:r>
              <a:rPr lang="en" sz="1200">
                <a:solidFill>
                  <a:srgbClr val="5E696C"/>
                </a:solidFill>
                <a:latin typeface="Playfair Display"/>
                <a:ea typeface="Playfair Display"/>
                <a:cs typeface="Playfair Display"/>
                <a:sym typeface="Playfair Display"/>
              </a:rPr>
              <a:t>Information can only be shared with people who </a:t>
            </a:r>
            <a:r>
              <a:rPr lang="en" sz="1200" i="1">
                <a:solidFill>
                  <a:srgbClr val="5E696C"/>
                </a:solidFill>
                <a:latin typeface="Playfair Display"/>
                <a:ea typeface="Playfair Display"/>
                <a:cs typeface="Playfair Display"/>
                <a:sym typeface="Playfair Display"/>
              </a:rPr>
              <a:t>need</a:t>
            </a:r>
            <a:r>
              <a:rPr lang="en" sz="1200">
                <a:solidFill>
                  <a:srgbClr val="5E696C"/>
                </a:solidFill>
                <a:latin typeface="Playfair Display"/>
                <a:ea typeface="Playfair Display"/>
                <a:cs typeface="Playfair Display"/>
                <a:sym typeface="Playfair Display"/>
              </a:rPr>
              <a:t> it, and those people cannot reshare it* </a:t>
            </a:r>
            <a:endParaRPr sz="1200">
              <a:solidFill>
                <a:srgbClr val="5E696C"/>
              </a:solidFill>
              <a:latin typeface="Playfair Display"/>
              <a:ea typeface="Playfair Display"/>
              <a:cs typeface="Playfair Display"/>
              <a:sym typeface="Playfair Display"/>
            </a:endParaRPr>
          </a:p>
          <a:p>
            <a:pPr marL="457200" lvl="0" indent="-304800" algn="l" rtl="0">
              <a:spcBef>
                <a:spcPts val="0"/>
              </a:spcBef>
              <a:spcAft>
                <a:spcPts val="0"/>
              </a:spcAft>
              <a:buClr>
                <a:srgbClr val="5E696C"/>
              </a:buClr>
              <a:buSzPts val="1200"/>
              <a:buFont typeface="Playfair Display"/>
              <a:buChar char="●"/>
            </a:pPr>
            <a:r>
              <a:rPr lang="en" sz="1200">
                <a:solidFill>
                  <a:srgbClr val="5E696C"/>
                </a:solidFill>
                <a:latin typeface="Playfair Display"/>
                <a:ea typeface="Playfair Display"/>
                <a:cs typeface="Playfair Display"/>
                <a:sym typeface="Playfair Display"/>
              </a:rPr>
              <a:t>Information must be under the </a:t>
            </a:r>
            <a:r>
              <a:rPr lang="en" sz="1200" i="1">
                <a:solidFill>
                  <a:srgbClr val="5E696C"/>
                </a:solidFill>
                <a:latin typeface="Playfair Display"/>
                <a:ea typeface="Playfair Display"/>
                <a:cs typeface="Playfair Display"/>
                <a:sym typeface="Playfair Display"/>
              </a:rPr>
              <a:t>control</a:t>
            </a:r>
            <a:r>
              <a:rPr lang="en" sz="1200">
                <a:solidFill>
                  <a:srgbClr val="5E696C"/>
                </a:solidFill>
                <a:latin typeface="Playfair Display"/>
                <a:ea typeface="Playfair Display"/>
                <a:cs typeface="Playfair Display"/>
                <a:sym typeface="Playfair Display"/>
              </a:rPr>
              <a:t> of the school - school staff (usually you and maybe an administrator) must be able to access, delete, and share the information, and the person receiving the data shouldn’t be allowed to do any of that without additional permission from the school. Often, this control is provided through a contract.</a:t>
            </a:r>
            <a:endParaRPr sz="1200">
              <a:solidFill>
                <a:srgbClr val="5E696C"/>
              </a:solidFill>
              <a:latin typeface="Playfair Display"/>
              <a:ea typeface="Playfair Display"/>
              <a:cs typeface="Playfair Display"/>
              <a:sym typeface="Playfair Display"/>
            </a:endParaRPr>
          </a:p>
          <a:p>
            <a:pPr marL="0" lvl="0" indent="0" algn="l" rtl="0">
              <a:spcBef>
                <a:spcPts val="0"/>
              </a:spcBef>
              <a:spcAft>
                <a:spcPts val="0"/>
              </a:spcAft>
              <a:buNone/>
            </a:pPr>
            <a:endParaRPr sz="1200">
              <a:solidFill>
                <a:srgbClr val="5E696C"/>
              </a:solidFill>
              <a:latin typeface="Playfair Display"/>
              <a:ea typeface="Playfair Display"/>
              <a:cs typeface="Playfair Display"/>
              <a:sym typeface="Playfair Display"/>
            </a:endParaRPr>
          </a:p>
          <a:p>
            <a:pPr marL="0" lvl="0" indent="0" algn="l" rtl="0">
              <a:spcBef>
                <a:spcPts val="0"/>
              </a:spcBef>
              <a:spcAft>
                <a:spcPts val="0"/>
              </a:spcAft>
              <a:buNone/>
            </a:pPr>
            <a:r>
              <a:rPr lang="en" sz="1200">
                <a:solidFill>
                  <a:srgbClr val="5E696C"/>
                </a:solidFill>
                <a:latin typeface="Playfair Display"/>
                <a:ea typeface="Playfair Display"/>
                <a:cs typeface="Playfair Display"/>
                <a:sym typeface="Playfair Display"/>
              </a:rPr>
              <a:t>*in most cases. When it can be reshared, the information is usually being shared under a FERPA exception, so anyone else who receives the information must also follow these rules!</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684c47d48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684c47d48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Although it is generally preferred to obtain appropriate consent before sharing student data, there are certain situations when obtaining parental consent before sharing student data may not be feasible. FERPA accounts for situations like these by enumerating several FERPA exceptions.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684c47d48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684c47d48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33333"/>
                </a:solidFill>
              </a:rPr>
              <a:t>Standard, nonessential ways that student data are shared include circulating a directory of parent names and email addresses, posting who is on the honor roll, announcing the names of students playing on the school basketball team at a game, and taking pictures of students during a class field trip. FERPA’s directory information exception allows data like this to be shared without consent so long as it is be listed in an annual notice to parents.</a:t>
            </a:r>
            <a:endParaRPr sz="1200">
              <a:solidFill>
                <a:srgbClr val="333333"/>
              </a:solidFill>
            </a:endParaRPr>
          </a:p>
          <a:p>
            <a:pPr marL="0" lvl="0" indent="0" algn="l" rtl="0">
              <a:spcBef>
                <a:spcPts val="0"/>
              </a:spcBef>
              <a:spcAft>
                <a:spcPts val="0"/>
              </a:spcAft>
              <a:buNone/>
            </a:pPr>
            <a:endParaRPr sz="1200">
              <a:solidFill>
                <a:srgbClr val="333333"/>
              </a:solidFill>
            </a:endParaRPr>
          </a:p>
          <a:p>
            <a:pPr marL="0" lvl="0" indent="0" algn="l" rtl="0">
              <a:spcBef>
                <a:spcPts val="0"/>
              </a:spcBef>
              <a:spcAft>
                <a:spcPts val="0"/>
              </a:spcAft>
              <a:buNone/>
            </a:pPr>
            <a:r>
              <a:rPr lang="en" sz="1200">
                <a:solidFill>
                  <a:srgbClr val="333333"/>
                </a:solidFill>
              </a:rPr>
              <a:t>Because this information might be shared broadly, parents have a right to opt-out of directory information sharing. It is important to check for and respect those opt-outs! This is important not only because parents may want to limit the sharing of their child’s information, but because sometimes it might be dangerous if their child’s name or photo is posted online (for example in a domestic violence situation).</a:t>
            </a:r>
            <a:endParaRPr sz="1200">
              <a:solidFill>
                <a:srgbClr val="333333"/>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684c47d486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684c47d48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684c47d486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684c47d48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696741ba8b_3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696741ba8b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684c47d486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684c47d48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Protection of Pupil Rights Amendment (PPRA) governs parental notification and opt in or opt out requirements when surveys are administered to students.  These requirements differ based upon whether students are required to participate in the surveys and whether student answers may reveal sensitive information.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8 types of sensitive information covered by PPRA are:</a:t>
            </a:r>
            <a:endParaRPr/>
          </a:p>
          <a:p>
            <a:pPr marL="457200" lvl="0" indent="-298450" algn="l" rtl="0">
              <a:spcBef>
                <a:spcPts val="0"/>
              </a:spcBef>
              <a:spcAft>
                <a:spcPts val="0"/>
              </a:spcAft>
              <a:buSzPts val="1100"/>
              <a:buAutoNum type="arabicPeriod"/>
            </a:pPr>
            <a:r>
              <a:rPr lang="en"/>
              <a:t>political affiliations or beliefs of the student or the student’s parent;</a:t>
            </a:r>
            <a:endParaRPr/>
          </a:p>
          <a:p>
            <a:pPr marL="457200" lvl="0" indent="-298450" algn="l" rtl="0">
              <a:spcBef>
                <a:spcPts val="0"/>
              </a:spcBef>
              <a:spcAft>
                <a:spcPts val="0"/>
              </a:spcAft>
              <a:buSzPts val="1100"/>
              <a:buAutoNum type="arabicPeriod"/>
            </a:pPr>
            <a:r>
              <a:rPr lang="en"/>
              <a:t>mental or psychological problems of the student or the student’s family;</a:t>
            </a:r>
            <a:endParaRPr/>
          </a:p>
          <a:p>
            <a:pPr marL="457200" lvl="0" indent="-298450" algn="l" rtl="0">
              <a:spcBef>
                <a:spcPts val="0"/>
              </a:spcBef>
              <a:spcAft>
                <a:spcPts val="0"/>
              </a:spcAft>
              <a:buSzPts val="1100"/>
              <a:buAutoNum type="arabicPeriod"/>
            </a:pPr>
            <a:r>
              <a:rPr lang="en"/>
              <a:t>sex behavior or attitudes;</a:t>
            </a:r>
            <a:endParaRPr/>
          </a:p>
          <a:p>
            <a:pPr marL="457200" lvl="0" indent="-298450" algn="l" rtl="0">
              <a:spcBef>
                <a:spcPts val="0"/>
              </a:spcBef>
              <a:spcAft>
                <a:spcPts val="0"/>
              </a:spcAft>
              <a:buSzPts val="1100"/>
              <a:buAutoNum type="arabicPeriod"/>
            </a:pPr>
            <a:r>
              <a:rPr lang="en"/>
              <a:t>illegal, anti-social, self-incriminating, or demeaning behavior;</a:t>
            </a:r>
            <a:endParaRPr/>
          </a:p>
          <a:p>
            <a:pPr marL="457200" lvl="0" indent="-298450" algn="l" rtl="0">
              <a:spcBef>
                <a:spcPts val="0"/>
              </a:spcBef>
              <a:spcAft>
                <a:spcPts val="0"/>
              </a:spcAft>
              <a:buSzPts val="1100"/>
              <a:buAutoNum type="arabicPeriod"/>
            </a:pPr>
            <a:r>
              <a:rPr lang="en"/>
              <a:t>critical appraisals of other individuals with whom respondents have close family relationships;</a:t>
            </a:r>
            <a:endParaRPr/>
          </a:p>
          <a:p>
            <a:pPr marL="457200" lvl="0" indent="-298450" algn="l" rtl="0">
              <a:spcBef>
                <a:spcPts val="0"/>
              </a:spcBef>
              <a:spcAft>
                <a:spcPts val="0"/>
              </a:spcAft>
              <a:buSzPts val="1100"/>
              <a:buAutoNum type="arabicPeriod"/>
            </a:pPr>
            <a:r>
              <a:rPr lang="en"/>
              <a:t>legally recognized privileged or analogous relationships, such as those of lawyers, physicians, and ministers;</a:t>
            </a:r>
            <a:endParaRPr/>
          </a:p>
          <a:p>
            <a:pPr marL="457200" lvl="0" indent="-298450" algn="l" rtl="0">
              <a:spcBef>
                <a:spcPts val="0"/>
              </a:spcBef>
              <a:spcAft>
                <a:spcPts val="0"/>
              </a:spcAft>
              <a:buSzPts val="1100"/>
              <a:buAutoNum type="arabicPeriod"/>
            </a:pPr>
            <a:r>
              <a:rPr lang="en"/>
              <a:t>religious practices, affiliations, or beliefs of the student or student’s parent; or</a:t>
            </a:r>
            <a:endParaRPr/>
          </a:p>
          <a:p>
            <a:pPr marL="457200" lvl="0" indent="-298450" algn="l" rtl="0">
              <a:spcBef>
                <a:spcPts val="0"/>
              </a:spcBef>
              <a:spcAft>
                <a:spcPts val="0"/>
              </a:spcAft>
              <a:buSzPts val="1100"/>
              <a:buAutoNum type="arabicPeriod"/>
            </a:pPr>
            <a:r>
              <a:rPr lang="en"/>
              <a:t>income (other than that required by law to determine eligibility for participation in a program or for receiving financial assistance under such program).</a:t>
            </a: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684c47d486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684c47d48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684c47d486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684c47d486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Parents expect their children’s well-being to come first and this means that they expect schools to make decisions about their students data so that all the proper protections are in place. Given the vast amount of sensitive and personally identifiable student data that schools collect, it is understandable that parents may have a ton of questions about their children’s information and privacy. As their child’s teacher, you are in a position of trust so parents may come to you with these questions. There is a direct relationship between transparency and trust, so how you respond to these questions is very important. You definitely don’t need to </a:t>
            </a:r>
            <a:r>
              <a:rPr lang="en" i="1">
                <a:solidFill>
                  <a:schemeClr val="dk1"/>
                </a:solidFill>
              </a:rPr>
              <a:t>know</a:t>
            </a:r>
            <a:r>
              <a:rPr lang="en">
                <a:solidFill>
                  <a:schemeClr val="dk1"/>
                </a:solidFill>
              </a:rPr>
              <a:t> the answers to parent questions about privacy, but you should know who they can contact for more information, or send them to your school or district’s webpage that provides information on privacy. You can also share some of the resources from this training to help parents learn more about privacy and how they can advocate for their child.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684c47d486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684c47d486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often convenient to communicate with parents and students using mobile devices and phones, but this can be tricky as well. Remember that FERPA will apply any time student PII is disclosed- including information shared on mobile devices or phones. As always, check if your school and district have specific policies or procedures regarding acceptable mobile device and phone usage. Your district may even have an approved app where you can communicate with parents and families. If your school doesn’t have a policy, it’s a good idea to ask them to create one so that there are clear procedures for teachers to refer to. If you are able to communicate with parents and students this way, be sure to use unique, strong passphrases and passcodes for mobile devices and phones to help protect against unauthorized individuals gaining access to your device. Avoid storing student PII on mobile devices or phones (whether by not sharing that information at all via phone, or immediately deleting any messages that contain that information). Whenever possible, store student PII on district approved devices with appropriate security measures in place - it protects both you and your students!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dd7221c10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dd7221c10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684c47d486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684c47d486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many reasons to be extra careful about communication with or about parents or students on social media. Your school or district likely has a social media policy that you should know about and follow, and there are a ton of laws that restrict what you can do (or your students can access). In general, try to: </a:t>
            </a:r>
            <a:endParaRPr/>
          </a:p>
          <a:p>
            <a:pPr marL="457200" lvl="0" indent="-298450" algn="l" rtl="0">
              <a:spcBef>
                <a:spcPts val="0"/>
              </a:spcBef>
              <a:spcAft>
                <a:spcPts val="0"/>
              </a:spcAft>
              <a:buSzPts val="1100"/>
              <a:buChar char="●"/>
            </a:pPr>
            <a:r>
              <a:rPr lang="en"/>
              <a:t>Avoid using social media in the school context whenever possible (in particular, avoid posting information related to students unless you have obtained parental consent and your boss says it is okay!)</a:t>
            </a:r>
            <a:endParaRPr/>
          </a:p>
          <a:p>
            <a:pPr marL="457200" lvl="0" indent="-298450" algn="l" rtl="0">
              <a:spcBef>
                <a:spcPts val="0"/>
              </a:spcBef>
              <a:spcAft>
                <a:spcPts val="0"/>
              </a:spcAft>
              <a:buSzPts val="1100"/>
              <a:buChar char="●"/>
            </a:pPr>
            <a:r>
              <a:rPr lang="en"/>
              <a:t>Have parents sign a media release form for each account you will post information on related to their child;</a:t>
            </a:r>
            <a:endParaRPr/>
          </a:p>
          <a:p>
            <a:pPr marL="457200" lvl="0" indent="-298450" algn="l" rtl="0">
              <a:spcBef>
                <a:spcPts val="0"/>
              </a:spcBef>
              <a:spcAft>
                <a:spcPts val="0"/>
              </a:spcAft>
              <a:buSzPts val="1100"/>
              <a:buChar char="●"/>
            </a:pPr>
            <a:r>
              <a:rPr lang="en"/>
              <a:t>Safeguard student privacy by, for example, not including your school’s name or student name in any posts or messages. You should also consider the student data that you might be revealing in replies to other posts, not just your own. </a:t>
            </a:r>
            <a:endParaRPr/>
          </a:p>
          <a:p>
            <a:pPr marL="457200" lvl="0" indent="-298450" algn="l" rtl="0">
              <a:spcBef>
                <a:spcPts val="0"/>
              </a:spcBef>
              <a:spcAft>
                <a:spcPts val="0"/>
              </a:spcAft>
              <a:buSzPts val="1100"/>
              <a:buChar char="●"/>
            </a:pPr>
            <a:r>
              <a:rPr lang="en"/>
              <a:t>And, if in doubt, seek guidance from your school’s administration before posting.</a:t>
            </a:r>
            <a:endParaRPr sz="1400">
              <a:solidFill>
                <a:schemeClr val="dk1"/>
              </a:solidFill>
              <a:latin typeface="Lato"/>
              <a:ea typeface="Lato"/>
              <a:cs typeface="Lato"/>
              <a:sym typeface="Lato"/>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https://studentprivacycompass.org/social-media-distancing-covid19/</a:t>
            </a:r>
            <a:r>
              <a:rPr lang="en"/>
              <a:t> </a:t>
            </a:r>
            <a:endParaRPr/>
          </a:p>
          <a:p>
            <a:pPr marL="0" lvl="0" indent="0" algn="l" rtl="0">
              <a:spcBef>
                <a:spcPts val="0"/>
              </a:spcBef>
              <a:spcAft>
                <a:spcPts val="0"/>
              </a:spcAft>
              <a:buNone/>
            </a:pPr>
            <a:r>
              <a:rPr lang="en" u="sng">
                <a:solidFill>
                  <a:schemeClr val="hlink"/>
                </a:solidFill>
                <a:hlinkClick r:id="rId4"/>
              </a:rPr>
              <a:t>https://www.commonsense.org/education/articles/keeping-your-students-and-yourself-safe-on-social-media-a-checklist</a:t>
            </a:r>
            <a:r>
              <a:rPr lang="en"/>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681e0ca1c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681e0ca1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Kids today are growing up in an increasingly digital environment where they are surrounded by technology. This presents many opportunities for children, but there are also serious risks associated with kids using the internet; kids </a:t>
            </a:r>
            <a:r>
              <a:rPr lang="en" i="1">
                <a:solidFill>
                  <a:schemeClr val="dk1"/>
                </a:solidFill>
              </a:rPr>
              <a:t>must</a:t>
            </a:r>
            <a:r>
              <a:rPr lang="en">
                <a:solidFill>
                  <a:schemeClr val="dk1"/>
                </a:solidFill>
              </a:rPr>
              <a:t> know how to stay safe online in the same way that we teach them about safety in the physical world. Teachers have the opportunity to play a critical role in shaping how students perceive technology and in helping students navigate the digital world. Incorporating material related to data privacy and digital safety into your lesson plans is a great way to equip students with the knowledge they need to maximize the benefits of technology while minimizing the associated risks.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681e0ca1c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681e0ca1c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681e0ca1c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681e0ca1c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chemeClr val="dk1"/>
                </a:solidFill>
                <a:latin typeface="Roboto"/>
                <a:ea typeface="Roboto"/>
                <a:cs typeface="Roboto"/>
                <a:sym typeface="Roboto"/>
              </a:rPr>
              <a:t>Content here pulled from SPC video- </a:t>
            </a:r>
            <a:r>
              <a:rPr lang="en" sz="1050">
                <a:solidFill>
                  <a:srgbClr val="1A73E8"/>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https://www.youtube.com/watch?v=quWJFA0Za9o</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681e0ca1c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681e0ca1c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50">
                <a:solidFill>
                  <a:schemeClr val="dk1"/>
                </a:solidFill>
                <a:latin typeface="Roboto"/>
                <a:ea typeface="Roboto"/>
                <a:cs typeface="Roboto"/>
                <a:sym typeface="Roboto"/>
              </a:rPr>
              <a:t>Content here pulled from SPC video- </a:t>
            </a:r>
            <a:r>
              <a:rPr lang="en" sz="1050">
                <a:solidFill>
                  <a:srgbClr val="1A73E8"/>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https://www.youtube.com/watch?v=quWJFA0Za9o</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684c47d486_0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684c47d486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684c47d486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684c47d486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https://www.ftc.gov/sites/default/files/documents/public_events/exploring-privacy-roundtable-series/priv-23a_0.pdf</a:t>
            </a:r>
            <a:r>
              <a:rPr lang="en"/>
              <a:t> (page 15 on the PDF, marked as page 7)</a:t>
            </a:r>
            <a:endParaRPr/>
          </a:p>
          <a:p>
            <a:pPr marL="0" lvl="0" indent="0" algn="l" rtl="0">
              <a:spcBef>
                <a:spcPts val="0"/>
              </a:spcBef>
              <a:spcAft>
                <a:spcPts val="0"/>
              </a:spcAft>
              <a:buNone/>
            </a:pPr>
            <a:endParaRPr/>
          </a:p>
          <a:p>
            <a:pPr marL="0" lvl="0" indent="0" algn="l" rtl="0">
              <a:spcBef>
                <a:spcPts val="0"/>
              </a:spcBef>
              <a:spcAft>
                <a:spcPts val="0"/>
              </a:spcAft>
              <a:buNone/>
            </a:pPr>
            <a:r>
              <a:rPr lang="en"/>
              <a:t>You can incorporate the privacy principles in your classroom by asking the following questions before using educational technology with your students. [walk through chart]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u="sng">
                <a:solidFill>
                  <a:schemeClr val="hlink"/>
                </a:solidFill>
                <a:hlinkClick r:id="rId3"/>
              </a:rPr>
              <a:t>https://www.ftc.gov/sites/default/files/documents/public_events/exploring-privacy-roundtable-series/priv-23a_0.pdf</a:t>
            </a:r>
            <a:r>
              <a:rPr lang="en">
                <a:solidFill>
                  <a:schemeClr val="dk1"/>
                </a:solidFill>
              </a:rPr>
              <a:t> (page 15 on the PDF, marked as page 7)</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TRANSPARENCY=  Ensure users are notified of when personal data is collected about them so that users can make informed decisions.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CHOICE= Give people a choice about how data collected about them will be used.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INFORMATION REVIEW &amp; CORRECTION= Let people review and correct personal data collected and maintained about them.</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INFORMATION PROTECTION=  Protect the quality and integrity of personal data.</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ACCOUNTABILITY= Hold organizations accountable for complying with the Transparency, Choice, Information Review and Correction, and Information Protection principles.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696741ba8b_3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696741ba8b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684c47d486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684c47d486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684c47d486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684c47d486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addition to the technologies discussed in the video, there are many more types of new technologies being used today in schools. With the widespread availability and use of new technologies that have not been implemented for long enough to measure their actual impacts, it is more important than ever for teachers to thoroughly weigh privacy risks and benefits before using educational technology with their students.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64acc40782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64acc40782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684c47d486_0_6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684c47d486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696741ba8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696741ba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dd7221c10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dd7221c10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f98e759d2_0_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ff98e759d2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64acc40782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64acc4078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Although there are infinite ways to define privacy, </a:t>
            </a:r>
            <a:r>
              <a:rPr lang="en">
                <a:solidFill>
                  <a:schemeClr val="dk1"/>
                </a:solidFill>
              </a:rPr>
              <a:t>for the purposes of this course </a:t>
            </a:r>
            <a:r>
              <a:rPr lang="en"/>
              <a:t>we are defining student data privacy as the responsible, ethical, and equitable collection, use, sharing, and protection of student data. Student privacy is vital for teachers to think about; any irresponsible data collection, use, and sharing can result in real, long-term consequences for their students. Just like toothpaste squeezed from a tube, it is nearly impossible to get information posted online back after it’s already out there. This course will teach you why and how student privacy must be protected.  </a:t>
            </a:r>
            <a:endParaRPr>
              <a:solidFill>
                <a:schemeClr val="dk1"/>
              </a:solidFill>
              <a:highlight>
                <a:srgbClr val="FFFF00"/>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64acc40782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64acc4078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And, just like in the real world, when you are finished using your CUPS, the next step is to responsibly and securely dispose of the student data. Data that doesn’t exist can’t be accidentally shared or used to harm students, so only keep student data as long as you need it. (But be aware that your district may be required to keep certain student data by law - chat with your boss to learn what you can and cannot do!)</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64acc40782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64acc4078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64acc40782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64acc40782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Despite the numerous benefits of collecting and analyzing large quantities student data, there remains significant privacy concerns that teachers must consider before jumping to simply maximizing data collection. Can a stranger access this data? Is the data biased in any way? Without appropriate safeguards in place, collecting, using, and sharing student data can create risks to students.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58" name="Google Shape;58;p14"/>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59" name="Google Shape;59;p1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62" name="Google Shape;62;p1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6" name="Google Shape;6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7" name="Google Shape;67;p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0" name="Google Shape;70;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1" name="Google Shape;71;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2" name="Google Shape;72;p1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5" name="Google Shape;75;p1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8" name="Google Shape;78;p19"/>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9" name="Google Shape;79;p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82" name="Google Shape;82;p2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21"/>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 name="Google Shape;85;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6" name="Google Shape;86;p21"/>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89" name="Google Shape;89;p2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92" name="Google Shape;92;p2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3"/>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3"/>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0000"/>
              <a:buFont typeface="Lato"/>
              <a:buNone/>
              <a:defRPr sz="10000">
                <a:latin typeface="Lato"/>
                <a:ea typeface="Lato"/>
                <a:cs typeface="Lato"/>
                <a:sym typeface="Lato"/>
              </a:defRPr>
            </a:lvl1pPr>
            <a:lvl2pPr lvl="1" algn="ctr" rtl="0">
              <a:spcBef>
                <a:spcPts val="0"/>
              </a:spcBef>
              <a:spcAft>
                <a:spcPts val="0"/>
              </a:spcAft>
              <a:buSzPts val="10000"/>
              <a:buFont typeface="Lato"/>
              <a:buNone/>
              <a:defRPr sz="10000">
                <a:latin typeface="Lato"/>
                <a:ea typeface="Lato"/>
                <a:cs typeface="Lato"/>
                <a:sym typeface="Lato"/>
              </a:defRPr>
            </a:lvl2pPr>
            <a:lvl3pPr lvl="2" algn="ctr" rtl="0">
              <a:spcBef>
                <a:spcPts val="0"/>
              </a:spcBef>
              <a:spcAft>
                <a:spcPts val="0"/>
              </a:spcAft>
              <a:buSzPts val="10000"/>
              <a:buFont typeface="Lato"/>
              <a:buNone/>
              <a:defRPr sz="10000">
                <a:latin typeface="Lato"/>
                <a:ea typeface="Lato"/>
                <a:cs typeface="Lato"/>
                <a:sym typeface="Lato"/>
              </a:defRPr>
            </a:lvl3pPr>
            <a:lvl4pPr lvl="3" algn="ctr" rtl="0">
              <a:spcBef>
                <a:spcPts val="0"/>
              </a:spcBef>
              <a:spcAft>
                <a:spcPts val="0"/>
              </a:spcAft>
              <a:buSzPts val="10000"/>
              <a:buFont typeface="Lato"/>
              <a:buNone/>
              <a:defRPr sz="10000">
                <a:latin typeface="Lato"/>
                <a:ea typeface="Lato"/>
                <a:cs typeface="Lato"/>
                <a:sym typeface="Lato"/>
              </a:defRPr>
            </a:lvl4pPr>
            <a:lvl5pPr lvl="4" algn="ctr" rtl="0">
              <a:spcBef>
                <a:spcPts val="0"/>
              </a:spcBef>
              <a:spcAft>
                <a:spcPts val="0"/>
              </a:spcAft>
              <a:buSzPts val="10000"/>
              <a:buFont typeface="Lato"/>
              <a:buNone/>
              <a:defRPr sz="10000">
                <a:latin typeface="Lato"/>
                <a:ea typeface="Lato"/>
                <a:cs typeface="Lato"/>
                <a:sym typeface="Lato"/>
              </a:defRPr>
            </a:lvl5pPr>
            <a:lvl6pPr lvl="5" algn="ctr" rtl="0">
              <a:spcBef>
                <a:spcPts val="0"/>
              </a:spcBef>
              <a:spcAft>
                <a:spcPts val="0"/>
              </a:spcAft>
              <a:buSzPts val="10000"/>
              <a:buFont typeface="Lato"/>
              <a:buNone/>
              <a:defRPr sz="10000">
                <a:latin typeface="Lato"/>
                <a:ea typeface="Lato"/>
                <a:cs typeface="Lato"/>
                <a:sym typeface="Lato"/>
              </a:defRPr>
            </a:lvl6pPr>
            <a:lvl7pPr lvl="6" algn="ctr" rtl="0">
              <a:spcBef>
                <a:spcPts val="0"/>
              </a:spcBef>
              <a:spcAft>
                <a:spcPts val="0"/>
              </a:spcAft>
              <a:buSzPts val="10000"/>
              <a:buFont typeface="Lato"/>
              <a:buNone/>
              <a:defRPr sz="10000">
                <a:latin typeface="Lato"/>
                <a:ea typeface="Lato"/>
                <a:cs typeface="Lato"/>
                <a:sym typeface="Lato"/>
              </a:defRPr>
            </a:lvl7pPr>
            <a:lvl8pPr lvl="7" algn="ctr" rtl="0">
              <a:spcBef>
                <a:spcPts val="0"/>
              </a:spcBef>
              <a:spcAft>
                <a:spcPts val="0"/>
              </a:spcAft>
              <a:buSzPts val="10000"/>
              <a:buFont typeface="Lato"/>
              <a:buNone/>
              <a:defRPr sz="10000">
                <a:latin typeface="Lato"/>
                <a:ea typeface="Lato"/>
                <a:cs typeface="Lato"/>
                <a:sym typeface="Lato"/>
              </a:defRPr>
            </a:lvl8pPr>
            <a:lvl9pPr lvl="8" algn="ctr" rtl="0">
              <a:spcBef>
                <a:spcPts val="0"/>
              </a:spcBef>
              <a:spcAft>
                <a:spcPts val="0"/>
              </a:spcAft>
              <a:buSzPts val="10000"/>
              <a:buFont typeface="Lato"/>
              <a:buNone/>
              <a:defRPr sz="10000">
                <a:latin typeface="Lato"/>
                <a:ea typeface="Lato"/>
                <a:cs typeface="Lato"/>
                <a:sym typeface="Lato"/>
              </a:defRPr>
            </a:lvl9pPr>
          </a:lstStyle>
          <a:p>
            <a:r>
              <a:t>xx%</a:t>
            </a:r>
          </a:p>
        </p:txBody>
      </p:sp>
      <p:sp>
        <p:nvSpPr>
          <p:cNvPr id="96" name="Google Shape;96;p23"/>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7" name="Google Shape;97;p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with image">
  <p:cSld name="CUSTOM_1_1_1_1_1_1_1_1_1_1_1_1_1_1_1_1_1_1_1_1_1_1_1_1_1_1_1_1_1_2_1_1_1_1">
    <p:bg>
      <p:bgPr>
        <a:solidFill>
          <a:srgbClr val="F8F8F8"/>
        </a:solidFill>
        <a:effectLst/>
      </p:bgPr>
    </p:bg>
    <p:spTree>
      <p:nvGrpSpPr>
        <p:cNvPr id="1" name="Shape 100"/>
        <p:cNvGrpSpPr/>
        <p:nvPr/>
      </p:nvGrpSpPr>
      <p:grpSpPr>
        <a:xfrm>
          <a:off x="0" y="0"/>
          <a:ext cx="0" cy="0"/>
          <a:chOff x="0" y="0"/>
          <a:chExt cx="0" cy="0"/>
        </a:xfrm>
      </p:grpSpPr>
      <p:sp>
        <p:nvSpPr>
          <p:cNvPr id="101" name="Google Shape;101;p25"/>
          <p:cNvSpPr/>
          <p:nvPr/>
        </p:nvSpPr>
        <p:spPr>
          <a:xfrm>
            <a:off x="8438" y="8438"/>
            <a:ext cx="9144000" cy="5143500"/>
          </a:xfrm>
          <a:prstGeom prst="rect">
            <a:avLst/>
          </a:prstGeom>
          <a:solidFill>
            <a:srgbClr val="F8F8F8"/>
          </a:solid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02" name="Google Shape;102;p25"/>
          <p:cNvPicPr preferRelativeResize="0"/>
          <p:nvPr/>
        </p:nvPicPr>
        <p:blipFill rotWithShape="1">
          <a:blip r:embed="rId2">
            <a:alphaModFix/>
          </a:blip>
          <a:srcRect r="65246"/>
          <a:stretch/>
        </p:blipFill>
        <p:spPr>
          <a:xfrm>
            <a:off x="8450" y="0"/>
            <a:ext cx="3177902" cy="5143500"/>
          </a:xfrm>
          <a:prstGeom prst="rect">
            <a:avLst/>
          </a:prstGeom>
          <a:noFill/>
          <a:ln>
            <a:noFill/>
          </a:ln>
        </p:spPr>
      </p:pic>
      <p:sp>
        <p:nvSpPr>
          <p:cNvPr id="103" name="Google Shape;103;p25"/>
          <p:cNvSpPr txBox="1"/>
          <p:nvPr/>
        </p:nvSpPr>
        <p:spPr>
          <a:xfrm>
            <a:off x="8450" y="4789500"/>
            <a:ext cx="1177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2"/>
                </a:solidFill>
                <a:latin typeface="Rubik Light"/>
                <a:ea typeface="Rubik Light"/>
                <a:cs typeface="Rubik Light"/>
                <a:sym typeface="Rubik Light"/>
              </a:rPr>
              <a:t>pipc.tech</a:t>
            </a:r>
            <a:endParaRPr sz="1100">
              <a:solidFill>
                <a:schemeClr val="dk2"/>
              </a:solidFill>
              <a:latin typeface="Rubik Light"/>
              <a:ea typeface="Rubik Light"/>
              <a:cs typeface="Rubik Light"/>
              <a:sym typeface="Rubik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Title + Copy">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6"/>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26"/>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rmAutofit/>
          </a:bodyPr>
          <a:lstStyle>
            <a:lvl1pPr marL="457200" marR="0" lvl="0" indent="-317500" algn="l" rtl="0">
              <a:lnSpc>
                <a:spcPct val="100000"/>
              </a:lnSpc>
              <a:spcBef>
                <a:spcPts val="0"/>
              </a:spcBef>
              <a:spcAft>
                <a:spcPts val="0"/>
              </a:spcAft>
              <a:buClr>
                <a:srgbClr val="000000"/>
              </a:buClr>
              <a:buSzPts val="1400"/>
              <a:buFont typeface="Calibri"/>
              <a:buChar char="●"/>
              <a:defRPr sz="1400" i="0" u="none" strike="noStrike" cap="none">
                <a:solidFill>
                  <a:srgbClr val="000000"/>
                </a:solidFill>
                <a:latin typeface="Calibri"/>
                <a:ea typeface="Calibri"/>
                <a:cs typeface="Calibri"/>
                <a:sym typeface="Calibri"/>
              </a:defRPr>
            </a:lvl1pPr>
            <a:lvl2pPr marL="914400" marR="0" lvl="1" indent="-298450" algn="l" rtl="0">
              <a:lnSpc>
                <a:spcPct val="100000"/>
              </a:lnSpc>
              <a:spcBef>
                <a:spcPts val="1600"/>
              </a:spcBef>
              <a:spcAft>
                <a:spcPts val="0"/>
              </a:spcAft>
              <a:buClr>
                <a:srgbClr val="000000"/>
              </a:buClr>
              <a:buSzPts val="1100"/>
              <a:buFont typeface="Calibri"/>
              <a:buChar char="○"/>
              <a:defRPr sz="1400" i="0" u="none" strike="noStrike" cap="none">
                <a:solidFill>
                  <a:srgbClr val="000000"/>
                </a:solidFill>
                <a:latin typeface="Calibri"/>
                <a:ea typeface="Calibri"/>
                <a:cs typeface="Calibri"/>
                <a:sym typeface="Calibri"/>
              </a:defRPr>
            </a:lvl2pPr>
            <a:lvl3pPr marL="1371600" marR="0" lvl="2" indent="-298450" algn="l" rtl="0">
              <a:lnSpc>
                <a:spcPct val="100000"/>
              </a:lnSpc>
              <a:spcBef>
                <a:spcPts val="1600"/>
              </a:spcBef>
              <a:spcAft>
                <a:spcPts val="0"/>
              </a:spcAft>
              <a:buClr>
                <a:srgbClr val="000000"/>
              </a:buClr>
              <a:buSzPts val="1100"/>
              <a:buFont typeface="Calibri"/>
              <a:buChar char="■"/>
              <a:defRPr sz="1400" i="0" u="none" strike="noStrike" cap="none">
                <a:solidFill>
                  <a:srgbClr val="000000"/>
                </a:solidFill>
                <a:latin typeface="Calibri"/>
                <a:ea typeface="Calibri"/>
                <a:cs typeface="Calibri"/>
                <a:sym typeface="Calibri"/>
              </a:defRPr>
            </a:lvl3pPr>
            <a:lvl4pPr marL="1828800" marR="0" lvl="3" indent="-298450" algn="l" rtl="0">
              <a:lnSpc>
                <a:spcPct val="100000"/>
              </a:lnSpc>
              <a:spcBef>
                <a:spcPts val="1600"/>
              </a:spcBef>
              <a:spcAft>
                <a:spcPts val="0"/>
              </a:spcAft>
              <a:buClr>
                <a:srgbClr val="000000"/>
              </a:buClr>
              <a:buSzPts val="1100"/>
              <a:buFont typeface="Calibri"/>
              <a:buChar char="●"/>
              <a:defRPr sz="1400" i="0" u="none" strike="noStrike" cap="none">
                <a:solidFill>
                  <a:srgbClr val="000000"/>
                </a:solidFill>
                <a:latin typeface="Calibri"/>
                <a:ea typeface="Calibri"/>
                <a:cs typeface="Calibri"/>
                <a:sym typeface="Calibri"/>
              </a:defRPr>
            </a:lvl4pPr>
            <a:lvl5pPr marL="2286000" marR="0" lvl="4" indent="-298450" algn="l" rtl="0">
              <a:lnSpc>
                <a:spcPct val="100000"/>
              </a:lnSpc>
              <a:spcBef>
                <a:spcPts val="1600"/>
              </a:spcBef>
              <a:spcAft>
                <a:spcPts val="0"/>
              </a:spcAft>
              <a:buClr>
                <a:srgbClr val="000000"/>
              </a:buClr>
              <a:buSzPts val="1100"/>
              <a:buFont typeface="Calibri"/>
              <a:buChar char="○"/>
              <a:defRPr sz="1400" i="0" u="none" strike="noStrike" cap="none">
                <a:solidFill>
                  <a:srgbClr val="000000"/>
                </a:solidFill>
                <a:latin typeface="Calibri"/>
                <a:ea typeface="Calibri"/>
                <a:cs typeface="Calibri"/>
                <a:sym typeface="Calibri"/>
              </a:defRPr>
            </a:lvl5pPr>
            <a:lvl6pPr marL="2743200" marR="0" lvl="5" indent="-298450" algn="l" rtl="0">
              <a:lnSpc>
                <a:spcPct val="100000"/>
              </a:lnSpc>
              <a:spcBef>
                <a:spcPts val="1600"/>
              </a:spcBef>
              <a:spcAft>
                <a:spcPts val="0"/>
              </a:spcAft>
              <a:buClr>
                <a:srgbClr val="000000"/>
              </a:buClr>
              <a:buSzPts val="1100"/>
              <a:buFont typeface="Calibri"/>
              <a:buChar char="■"/>
              <a:defRPr sz="1400" i="0" u="none" strike="noStrike" cap="none">
                <a:solidFill>
                  <a:srgbClr val="000000"/>
                </a:solidFill>
                <a:latin typeface="Calibri"/>
                <a:ea typeface="Calibri"/>
                <a:cs typeface="Calibri"/>
                <a:sym typeface="Calibri"/>
              </a:defRPr>
            </a:lvl6pPr>
            <a:lvl7pPr marL="3200400" marR="0" lvl="6" indent="-298450" algn="l" rtl="0">
              <a:lnSpc>
                <a:spcPct val="100000"/>
              </a:lnSpc>
              <a:spcBef>
                <a:spcPts val="1600"/>
              </a:spcBef>
              <a:spcAft>
                <a:spcPts val="0"/>
              </a:spcAft>
              <a:buClr>
                <a:srgbClr val="000000"/>
              </a:buClr>
              <a:buSzPts val="1100"/>
              <a:buFont typeface="Calibri"/>
              <a:buChar char="●"/>
              <a:defRPr sz="1400" i="0" u="none" strike="noStrike" cap="none">
                <a:solidFill>
                  <a:srgbClr val="000000"/>
                </a:solidFill>
                <a:latin typeface="Calibri"/>
                <a:ea typeface="Calibri"/>
                <a:cs typeface="Calibri"/>
                <a:sym typeface="Calibri"/>
              </a:defRPr>
            </a:lvl7pPr>
            <a:lvl8pPr marL="3657600" marR="0" lvl="7" indent="-298450" algn="l" rtl="0">
              <a:lnSpc>
                <a:spcPct val="100000"/>
              </a:lnSpc>
              <a:spcBef>
                <a:spcPts val="1600"/>
              </a:spcBef>
              <a:spcAft>
                <a:spcPts val="0"/>
              </a:spcAft>
              <a:buClr>
                <a:srgbClr val="000000"/>
              </a:buClr>
              <a:buSzPts val="1100"/>
              <a:buFont typeface="Calibri"/>
              <a:buChar char="○"/>
              <a:defRPr sz="1400" i="0" u="none" strike="noStrike" cap="none">
                <a:solidFill>
                  <a:srgbClr val="000000"/>
                </a:solidFill>
                <a:latin typeface="Calibri"/>
                <a:ea typeface="Calibri"/>
                <a:cs typeface="Calibri"/>
                <a:sym typeface="Calibri"/>
              </a:defRPr>
            </a:lvl8pPr>
            <a:lvl9pPr marL="4114800" marR="0" lvl="8" indent="-298450" algn="l" rtl="0">
              <a:lnSpc>
                <a:spcPct val="100000"/>
              </a:lnSpc>
              <a:spcBef>
                <a:spcPts val="1600"/>
              </a:spcBef>
              <a:spcAft>
                <a:spcPts val="800"/>
              </a:spcAft>
              <a:buClr>
                <a:srgbClr val="000000"/>
              </a:buClr>
              <a:buSzPts val="1100"/>
              <a:buFont typeface="Calibri"/>
              <a:buChar char="■"/>
              <a:defRPr sz="1400" i="0" u="none" strike="noStrike" cap="none">
                <a:solidFill>
                  <a:srgbClr val="000000"/>
                </a:solidFill>
                <a:latin typeface="Calibri"/>
                <a:ea typeface="Calibri"/>
                <a:cs typeface="Calibri"/>
                <a:sym typeface="Calibri"/>
              </a:defRPr>
            </a:lvl9pPr>
          </a:lstStyle>
          <a:p>
            <a:endParaRPr/>
          </a:p>
        </p:txBody>
      </p:sp>
      <p:sp>
        <p:nvSpPr>
          <p:cNvPr id="107" name="Google Shape;107;p26"/>
          <p:cNvSpPr/>
          <p:nvPr/>
        </p:nvSpPr>
        <p:spPr>
          <a:xfrm>
            <a:off x="7412175" y="32456"/>
            <a:ext cx="1608900" cy="1229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108" name="Google Shape;108;p26"/>
          <p:cNvPicPr preferRelativeResize="0"/>
          <p:nvPr/>
        </p:nvPicPr>
        <p:blipFill>
          <a:blip r:embed="rId3">
            <a:alphaModFix/>
          </a:blip>
          <a:stretch>
            <a:fillRect/>
          </a:stretch>
        </p:blipFill>
        <p:spPr>
          <a:xfrm>
            <a:off x="7412175" y="250707"/>
            <a:ext cx="1455187" cy="587100"/>
          </a:xfrm>
          <a:prstGeom prst="rect">
            <a:avLst/>
          </a:prstGeom>
          <a:noFill/>
          <a:ln>
            <a:noFill/>
          </a:ln>
        </p:spPr>
      </p:pic>
      <p:sp>
        <p:nvSpPr>
          <p:cNvPr id="109" name="Google Shape;109;p26"/>
          <p:cNvSpPr txBox="1">
            <a:spLocks noGrp="1"/>
          </p:cNvSpPr>
          <p:nvPr>
            <p:ph type="title"/>
          </p:nvPr>
        </p:nvSpPr>
        <p:spPr>
          <a:xfrm>
            <a:off x="359625" y="123394"/>
            <a:ext cx="6861900" cy="841800"/>
          </a:xfrm>
          <a:prstGeom prst="rect">
            <a:avLst/>
          </a:prstGeom>
          <a:noFill/>
          <a:ln>
            <a:noFill/>
          </a:ln>
        </p:spPr>
        <p:txBody>
          <a:bodyPr spcFirstLastPara="1" wrap="square" lIns="68575" tIns="68575" rIns="68575" bIns="68575" anchor="ctr" anchorCtr="0">
            <a:normAutofit/>
          </a:bodyPr>
          <a:lstStyle>
            <a:lvl1pPr marR="0" lvl="0" rtl="0">
              <a:lnSpc>
                <a:spcPct val="100000"/>
              </a:lnSpc>
              <a:spcBef>
                <a:spcPts val="0"/>
              </a:spcBef>
              <a:spcAft>
                <a:spcPts val="0"/>
              </a:spcAft>
              <a:buClr>
                <a:srgbClr val="01B8FC"/>
              </a:buClr>
              <a:buSzPts val="2700"/>
              <a:buFont typeface="Calibri"/>
              <a:buNone/>
              <a:defRPr sz="3600" b="1" i="0" u="none" strike="noStrike" cap="none">
                <a:solidFill>
                  <a:srgbClr val="01B8FC"/>
                </a:solidFill>
                <a:latin typeface="Calibri"/>
                <a:ea typeface="Calibri"/>
                <a:cs typeface="Calibri"/>
                <a:sym typeface="Calibri"/>
              </a:defRPr>
            </a:lvl1pPr>
            <a:lvl2pPr marR="0" lvl="1" rtl="0">
              <a:lnSpc>
                <a:spcPct val="100000"/>
              </a:lnSpc>
              <a:spcBef>
                <a:spcPts val="0"/>
              </a:spcBef>
              <a:spcAft>
                <a:spcPts val="0"/>
              </a:spcAft>
              <a:buClr>
                <a:srgbClr val="000000"/>
              </a:buClr>
              <a:buSzPts val="2700"/>
              <a:buFont typeface="Proxima Nova"/>
              <a:buNone/>
              <a:defRPr sz="3600" i="0" u="none" strike="noStrike" cap="none">
                <a:solidFill>
                  <a:srgbClr val="000000"/>
                </a:solidFill>
                <a:latin typeface="Proxima Nova"/>
                <a:ea typeface="Proxima Nova"/>
                <a:cs typeface="Proxima Nova"/>
                <a:sym typeface="Proxima Nova"/>
              </a:defRPr>
            </a:lvl2pPr>
            <a:lvl3pPr marR="0" lvl="2" rtl="0">
              <a:lnSpc>
                <a:spcPct val="100000"/>
              </a:lnSpc>
              <a:spcBef>
                <a:spcPts val="0"/>
              </a:spcBef>
              <a:spcAft>
                <a:spcPts val="0"/>
              </a:spcAft>
              <a:buClr>
                <a:srgbClr val="000000"/>
              </a:buClr>
              <a:buSzPts val="2700"/>
              <a:buFont typeface="Proxima Nova"/>
              <a:buNone/>
              <a:defRPr sz="3600" i="0" u="none" strike="noStrike" cap="none">
                <a:solidFill>
                  <a:srgbClr val="000000"/>
                </a:solidFill>
                <a:latin typeface="Proxima Nova"/>
                <a:ea typeface="Proxima Nova"/>
                <a:cs typeface="Proxima Nova"/>
                <a:sym typeface="Proxima Nova"/>
              </a:defRPr>
            </a:lvl3pPr>
            <a:lvl4pPr marR="0" lvl="3" rtl="0">
              <a:lnSpc>
                <a:spcPct val="100000"/>
              </a:lnSpc>
              <a:spcBef>
                <a:spcPts val="0"/>
              </a:spcBef>
              <a:spcAft>
                <a:spcPts val="0"/>
              </a:spcAft>
              <a:buClr>
                <a:srgbClr val="000000"/>
              </a:buClr>
              <a:buSzPts val="2700"/>
              <a:buFont typeface="Proxima Nova"/>
              <a:buNone/>
              <a:defRPr sz="3600" i="0" u="none" strike="noStrike" cap="none">
                <a:solidFill>
                  <a:srgbClr val="000000"/>
                </a:solidFill>
                <a:latin typeface="Proxima Nova"/>
                <a:ea typeface="Proxima Nova"/>
                <a:cs typeface="Proxima Nova"/>
                <a:sym typeface="Proxima Nova"/>
              </a:defRPr>
            </a:lvl4pPr>
            <a:lvl5pPr marR="0" lvl="4" rtl="0">
              <a:lnSpc>
                <a:spcPct val="100000"/>
              </a:lnSpc>
              <a:spcBef>
                <a:spcPts val="0"/>
              </a:spcBef>
              <a:spcAft>
                <a:spcPts val="0"/>
              </a:spcAft>
              <a:buClr>
                <a:srgbClr val="000000"/>
              </a:buClr>
              <a:buSzPts val="2700"/>
              <a:buFont typeface="Proxima Nova"/>
              <a:buNone/>
              <a:defRPr sz="3600" i="0" u="none" strike="noStrike" cap="none">
                <a:solidFill>
                  <a:srgbClr val="000000"/>
                </a:solidFill>
                <a:latin typeface="Proxima Nova"/>
                <a:ea typeface="Proxima Nova"/>
                <a:cs typeface="Proxima Nova"/>
                <a:sym typeface="Proxima Nova"/>
              </a:defRPr>
            </a:lvl5pPr>
            <a:lvl6pPr marR="0" lvl="5" rtl="0">
              <a:lnSpc>
                <a:spcPct val="100000"/>
              </a:lnSpc>
              <a:spcBef>
                <a:spcPts val="0"/>
              </a:spcBef>
              <a:spcAft>
                <a:spcPts val="0"/>
              </a:spcAft>
              <a:buClr>
                <a:srgbClr val="000000"/>
              </a:buClr>
              <a:buSzPts val="2700"/>
              <a:buFont typeface="Proxima Nova"/>
              <a:buNone/>
              <a:defRPr sz="3600" i="0" u="none" strike="noStrike" cap="none">
                <a:solidFill>
                  <a:srgbClr val="000000"/>
                </a:solidFill>
                <a:latin typeface="Proxima Nova"/>
                <a:ea typeface="Proxima Nova"/>
                <a:cs typeface="Proxima Nova"/>
                <a:sym typeface="Proxima Nova"/>
              </a:defRPr>
            </a:lvl6pPr>
            <a:lvl7pPr marR="0" lvl="6" rtl="0">
              <a:lnSpc>
                <a:spcPct val="100000"/>
              </a:lnSpc>
              <a:spcBef>
                <a:spcPts val="0"/>
              </a:spcBef>
              <a:spcAft>
                <a:spcPts val="0"/>
              </a:spcAft>
              <a:buClr>
                <a:srgbClr val="000000"/>
              </a:buClr>
              <a:buSzPts val="2700"/>
              <a:buFont typeface="Proxima Nova"/>
              <a:buNone/>
              <a:defRPr sz="3600" i="0" u="none" strike="noStrike" cap="none">
                <a:solidFill>
                  <a:srgbClr val="000000"/>
                </a:solidFill>
                <a:latin typeface="Proxima Nova"/>
                <a:ea typeface="Proxima Nova"/>
                <a:cs typeface="Proxima Nova"/>
                <a:sym typeface="Proxima Nova"/>
              </a:defRPr>
            </a:lvl7pPr>
            <a:lvl8pPr marR="0" lvl="7" rtl="0">
              <a:lnSpc>
                <a:spcPct val="100000"/>
              </a:lnSpc>
              <a:spcBef>
                <a:spcPts val="0"/>
              </a:spcBef>
              <a:spcAft>
                <a:spcPts val="0"/>
              </a:spcAft>
              <a:buClr>
                <a:srgbClr val="000000"/>
              </a:buClr>
              <a:buSzPts val="2700"/>
              <a:buFont typeface="Proxima Nova"/>
              <a:buNone/>
              <a:defRPr sz="3600" i="0" u="none" strike="noStrike" cap="none">
                <a:solidFill>
                  <a:srgbClr val="000000"/>
                </a:solidFill>
                <a:latin typeface="Proxima Nova"/>
                <a:ea typeface="Proxima Nova"/>
                <a:cs typeface="Proxima Nova"/>
                <a:sym typeface="Proxima Nova"/>
              </a:defRPr>
            </a:lvl8pPr>
            <a:lvl9pPr marR="0" lvl="8" rtl="0">
              <a:lnSpc>
                <a:spcPct val="100000"/>
              </a:lnSpc>
              <a:spcBef>
                <a:spcPts val="0"/>
              </a:spcBef>
              <a:spcAft>
                <a:spcPts val="0"/>
              </a:spcAft>
              <a:buClr>
                <a:srgbClr val="000000"/>
              </a:buClr>
              <a:buSzPts val="2700"/>
              <a:buFont typeface="Proxima Nova"/>
              <a:buNone/>
              <a:defRPr sz="3600" i="0" u="none" strike="noStrike" cap="none">
                <a:solidFill>
                  <a:srgbClr val="000000"/>
                </a:solidFill>
                <a:latin typeface="Proxima Nova"/>
                <a:ea typeface="Proxima Nova"/>
                <a:cs typeface="Proxima Nova"/>
                <a:sym typeface="Proxima Nova"/>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with Title 1">
  <p:cSld name="BLANK_3_1">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a:xfrm>
            <a:off x="385075" y="234936"/>
            <a:ext cx="8376300" cy="495300"/>
          </a:xfrm>
          <a:prstGeom prst="rect">
            <a:avLst/>
          </a:prstGeom>
          <a:noFill/>
          <a:ln>
            <a:noFill/>
          </a:ln>
        </p:spPr>
        <p:txBody>
          <a:bodyPr spcFirstLastPara="1" wrap="square" lIns="91425" tIns="91425" rIns="91425" bIns="91425" anchor="ctr" anchorCtr="0">
            <a:normAutofit/>
          </a:bodyPr>
          <a:lstStyle>
            <a:lvl1pPr marL="0" marR="0" lvl="0" indent="0" algn="l" rtl="0">
              <a:lnSpc>
                <a:spcPct val="90000"/>
              </a:lnSpc>
              <a:spcBef>
                <a:spcPts val="0"/>
              </a:spcBef>
              <a:spcAft>
                <a:spcPts val="0"/>
              </a:spcAft>
              <a:buClr>
                <a:schemeClr val="dk2"/>
              </a:buClr>
              <a:buSzPts val="2400"/>
              <a:buFont typeface="Lato"/>
              <a:buNone/>
              <a:defRPr sz="2400" b="1" i="0" u="none" strike="noStrike" cap="none">
                <a:solidFill>
                  <a:schemeClr val="dk2"/>
                </a:solidFill>
                <a:latin typeface="Lato"/>
                <a:ea typeface="Lato"/>
                <a:cs typeface="Lato"/>
                <a:sym typeface="Lato"/>
              </a:defRPr>
            </a:lvl1pPr>
            <a:lvl2pPr marL="0" marR="0" lvl="1" indent="0" algn="l" rtl="0">
              <a:lnSpc>
                <a:spcPct val="90000"/>
              </a:lnSpc>
              <a:spcBef>
                <a:spcPts val="0"/>
              </a:spcBef>
              <a:spcAft>
                <a:spcPts val="0"/>
              </a:spcAft>
              <a:buClr>
                <a:srgbClr val="33A544"/>
              </a:buClr>
              <a:buSzPts val="3200"/>
              <a:buFont typeface="Lato"/>
              <a:buNone/>
              <a:defRPr sz="2800" b="0" i="0" u="none" strike="noStrike" cap="none">
                <a:solidFill>
                  <a:srgbClr val="33A544"/>
                </a:solidFill>
                <a:latin typeface="Lato"/>
                <a:ea typeface="Lato"/>
                <a:cs typeface="Lato"/>
                <a:sym typeface="Lato"/>
              </a:defRPr>
            </a:lvl2pPr>
            <a:lvl3pPr marL="0" marR="0" lvl="2" indent="0" algn="l" rtl="0">
              <a:lnSpc>
                <a:spcPct val="90000"/>
              </a:lnSpc>
              <a:spcBef>
                <a:spcPts val="0"/>
              </a:spcBef>
              <a:spcAft>
                <a:spcPts val="0"/>
              </a:spcAft>
              <a:buClr>
                <a:srgbClr val="33A544"/>
              </a:buClr>
              <a:buSzPts val="3200"/>
              <a:buFont typeface="Lato"/>
              <a:buNone/>
              <a:defRPr sz="2800" b="0" i="0" u="none" strike="noStrike" cap="none">
                <a:solidFill>
                  <a:srgbClr val="33A544"/>
                </a:solidFill>
                <a:latin typeface="Lato"/>
                <a:ea typeface="Lato"/>
                <a:cs typeface="Lato"/>
                <a:sym typeface="Lato"/>
              </a:defRPr>
            </a:lvl3pPr>
            <a:lvl4pPr marL="0" marR="0" lvl="3" indent="0" algn="l" rtl="0">
              <a:lnSpc>
                <a:spcPct val="90000"/>
              </a:lnSpc>
              <a:spcBef>
                <a:spcPts val="0"/>
              </a:spcBef>
              <a:spcAft>
                <a:spcPts val="0"/>
              </a:spcAft>
              <a:buClr>
                <a:srgbClr val="33A544"/>
              </a:buClr>
              <a:buSzPts val="3200"/>
              <a:buFont typeface="Lato"/>
              <a:buNone/>
              <a:defRPr sz="2800" b="0" i="0" u="none" strike="noStrike" cap="none">
                <a:solidFill>
                  <a:srgbClr val="33A544"/>
                </a:solidFill>
                <a:latin typeface="Lato"/>
                <a:ea typeface="Lato"/>
                <a:cs typeface="Lato"/>
                <a:sym typeface="Lato"/>
              </a:defRPr>
            </a:lvl4pPr>
            <a:lvl5pPr marL="0" marR="0" lvl="4" indent="0" algn="l" rtl="0">
              <a:lnSpc>
                <a:spcPct val="90000"/>
              </a:lnSpc>
              <a:spcBef>
                <a:spcPts val="0"/>
              </a:spcBef>
              <a:spcAft>
                <a:spcPts val="0"/>
              </a:spcAft>
              <a:buClr>
                <a:srgbClr val="33A544"/>
              </a:buClr>
              <a:buSzPts val="3200"/>
              <a:buFont typeface="Lato"/>
              <a:buNone/>
              <a:defRPr sz="2800" b="0" i="0" u="none" strike="noStrike" cap="none">
                <a:solidFill>
                  <a:srgbClr val="33A544"/>
                </a:solidFill>
                <a:latin typeface="Lato"/>
                <a:ea typeface="Lato"/>
                <a:cs typeface="Lato"/>
                <a:sym typeface="Lato"/>
              </a:defRPr>
            </a:lvl5pPr>
            <a:lvl6pPr marL="0" marR="0" lvl="5" indent="0" algn="l" rtl="0">
              <a:lnSpc>
                <a:spcPct val="90000"/>
              </a:lnSpc>
              <a:spcBef>
                <a:spcPts val="0"/>
              </a:spcBef>
              <a:spcAft>
                <a:spcPts val="0"/>
              </a:spcAft>
              <a:buClr>
                <a:srgbClr val="33A544"/>
              </a:buClr>
              <a:buSzPts val="3200"/>
              <a:buFont typeface="Lato"/>
              <a:buNone/>
              <a:defRPr sz="2800" b="0" i="0" u="none" strike="noStrike" cap="none">
                <a:solidFill>
                  <a:srgbClr val="33A544"/>
                </a:solidFill>
                <a:latin typeface="Lato"/>
                <a:ea typeface="Lato"/>
                <a:cs typeface="Lato"/>
                <a:sym typeface="Lato"/>
              </a:defRPr>
            </a:lvl6pPr>
            <a:lvl7pPr marL="0" marR="0" lvl="6" indent="0" algn="l" rtl="0">
              <a:lnSpc>
                <a:spcPct val="90000"/>
              </a:lnSpc>
              <a:spcBef>
                <a:spcPts val="0"/>
              </a:spcBef>
              <a:spcAft>
                <a:spcPts val="0"/>
              </a:spcAft>
              <a:buClr>
                <a:srgbClr val="33A544"/>
              </a:buClr>
              <a:buSzPts val="3200"/>
              <a:buFont typeface="Lato"/>
              <a:buNone/>
              <a:defRPr sz="2800" b="0" i="0" u="none" strike="noStrike" cap="none">
                <a:solidFill>
                  <a:srgbClr val="33A544"/>
                </a:solidFill>
                <a:latin typeface="Lato"/>
                <a:ea typeface="Lato"/>
                <a:cs typeface="Lato"/>
                <a:sym typeface="Lato"/>
              </a:defRPr>
            </a:lvl7pPr>
            <a:lvl8pPr marL="0" marR="0" lvl="7" indent="0" algn="l" rtl="0">
              <a:lnSpc>
                <a:spcPct val="90000"/>
              </a:lnSpc>
              <a:spcBef>
                <a:spcPts val="0"/>
              </a:spcBef>
              <a:spcAft>
                <a:spcPts val="0"/>
              </a:spcAft>
              <a:buClr>
                <a:srgbClr val="33A544"/>
              </a:buClr>
              <a:buSzPts val="3200"/>
              <a:buFont typeface="Lato"/>
              <a:buNone/>
              <a:defRPr sz="2800" b="0" i="0" u="none" strike="noStrike" cap="none">
                <a:solidFill>
                  <a:srgbClr val="33A544"/>
                </a:solidFill>
                <a:latin typeface="Lato"/>
                <a:ea typeface="Lato"/>
                <a:cs typeface="Lato"/>
                <a:sym typeface="Lato"/>
              </a:defRPr>
            </a:lvl8pPr>
            <a:lvl9pPr marL="0" marR="0" lvl="8" indent="0" algn="l" rtl="0">
              <a:lnSpc>
                <a:spcPct val="90000"/>
              </a:lnSpc>
              <a:spcBef>
                <a:spcPts val="0"/>
              </a:spcBef>
              <a:spcAft>
                <a:spcPts val="0"/>
              </a:spcAft>
              <a:buClr>
                <a:srgbClr val="33A544"/>
              </a:buClr>
              <a:buSzPts val="3200"/>
              <a:buFont typeface="Lato"/>
              <a:buNone/>
              <a:defRPr sz="2800" b="0" i="0" u="none" strike="noStrike" cap="none">
                <a:solidFill>
                  <a:srgbClr val="33A544"/>
                </a:solidFill>
                <a:latin typeface="Lato"/>
                <a:ea typeface="Lato"/>
                <a:cs typeface="Lato"/>
                <a:sym typeface="Lato"/>
              </a:defRPr>
            </a:lvl9pPr>
          </a:lstStyle>
          <a:p>
            <a:endParaRPr/>
          </a:p>
        </p:txBody>
      </p:sp>
      <p:sp>
        <p:nvSpPr>
          <p:cNvPr id="112" name="Google Shape;112;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solidFill>
                  <a:schemeClr val="dk2"/>
                </a:solidFill>
              </a:defRPr>
            </a:lvl1pPr>
            <a:lvl2pPr lvl="1" rtl="0">
              <a:buNone/>
              <a:defRPr sz="1300">
                <a:solidFill>
                  <a:schemeClr val="dk2"/>
                </a:solidFill>
              </a:defRPr>
            </a:lvl2pPr>
            <a:lvl3pPr lvl="2" rtl="0">
              <a:buNone/>
              <a:defRPr sz="1300">
                <a:solidFill>
                  <a:schemeClr val="dk2"/>
                </a:solidFill>
              </a:defRPr>
            </a:lvl3pPr>
            <a:lvl4pPr lvl="3" rtl="0">
              <a:buNone/>
              <a:defRPr sz="1300">
                <a:solidFill>
                  <a:schemeClr val="dk2"/>
                </a:solidFill>
              </a:defRPr>
            </a:lvl4pPr>
            <a:lvl5pPr lvl="4" rtl="0">
              <a:buNone/>
              <a:defRPr sz="1300">
                <a:solidFill>
                  <a:schemeClr val="dk2"/>
                </a:solidFill>
              </a:defRPr>
            </a:lvl5pPr>
            <a:lvl6pPr lvl="5" rtl="0">
              <a:buNone/>
              <a:defRPr sz="1300">
                <a:solidFill>
                  <a:schemeClr val="dk2"/>
                </a:solidFill>
              </a:defRPr>
            </a:lvl6pPr>
            <a:lvl7pPr lvl="6" rtl="0">
              <a:buNone/>
              <a:defRPr sz="1300">
                <a:solidFill>
                  <a:schemeClr val="dk2"/>
                </a:solidFill>
              </a:defRPr>
            </a:lvl7pPr>
            <a:lvl8pPr lvl="7" rtl="0">
              <a:buNone/>
              <a:defRPr sz="1300">
                <a:solidFill>
                  <a:schemeClr val="dk2"/>
                </a:solidFill>
              </a:defRPr>
            </a:lvl8pPr>
            <a:lvl9pPr lvl="8"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ample slide - plain">
  <p:cSld name="sample slide - plain">
    <p:spTree>
      <p:nvGrpSpPr>
        <p:cNvPr id="1" name="Shape 113"/>
        <p:cNvGrpSpPr/>
        <p:nvPr/>
      </p:nvGrpSpPr>
      <p:grpSpPr>
        <a:xfrm>
          <a:off x="0" y="0"/>
          <a:ext cx="0" cy="0"/>
          <a:chOff x="0" y="0"/>
          <a:chExt cx="0" cy="0"/>
        </a:xfrm>
      </p:grpSpPr>
      <p:sp>
        <p:nvSpPr>
          <p:cNvPr id="114" name="Google Shape;114;p28"/>
          <p:cNvSpPr txBox="1">
            <a:spLocks noGrp="1"/>
          </p:cNvSpPr>
          <p:nvPr>
            <p:ph type="sldNum" idx="12"/>
          </p:nvPr>
        </p:nvSpPr>
        <p:spPr>
          <a:xfrm>
            <a:off x="9" y="4709488"/>
            <a:ext cx="548700" cy="393600"/>
          </a:xfrm>
          <a:prstGeom prst="rect">
            <a:avLst/>
          </a:prstGeom>
        </p:spPr>
        <p:txBody>
          <a:bodyPr spcFirstLastPara="1" wrap="square" lIns="91425" tIns="91425" rIns="91425" bIns="91425" anchor="t"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19">
  <p:cSld name="CUSTOM_1_1_1_1_1_1_1_1_1_1_1_1_1_1_1_1_1_1_1_1_1_1_1_1_1_1_1_1_1_1_1">
    <p:bg>
      <p:bgPr>
        <a:solidFill>
          <a:srgbClr val="F8F8F8"/>
        </a:solidFill>
        <a:effectLst/>
      </p:bgPr>
    </p:bg>
    <p:spTree>
      <p:nvGrpSpPr>
        <p:cNvPr id="1" name="Shape 115"/>
        <p:cNvGrpSpPr/>
        <p:nvPr/>
      </p:nvGrpSpPr>
      <p:grpSpPr>
        <a:xfrm>
          <a:off x="0" y="0"/>
          <a:ext cx="0" cy="0"/>
          <a:chOff x="0" y="0"/>
          <a:chExt cx="0" cy="0"/>
        </a:xfrm>
      </p:grpSpPr>
      <p:pic>
        <p:nvPicPr>
          <p:cNvPr id="116" name="Google Shape;116;p2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7" name="Google Shape;117;p29"/>
          <p:cNvSpPr txBox="1">
            <a:spLocks noGrp="1"/>
          </p:cNvSpPr>
          <p:nvPr>
            <p:ph type="body" idx="1"/>
          </p:nvPr>
        </p:nvSpPr>
        <p:spPr>
          <a:xfrm>
            <a:off x="355875" y="928700"/>
            <a:ext cx="8571300" cy="38952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Font typeface="Rubik"/>
              <a:buChar char="●"/>
              <a:defRPr sz="1600">
                <a:latin typeface="Rubik"/>
                <a:ea typeface="Rubik"/>
                <a:cs typeface="Rubik"/>
                <a:sym typeface="Rubik"/>
              </a:defRPr>
            </a:lvl1pPr>
            <a:lvl2pPr marL="914400" lvl="1" indent="-330200" rtl="0">
              <a:spcBef>
                <a:spcPts val="0"/>
              </a:spcBef>
              <a:spcAft>
                <a:spcPts val="0"/>
              </a:spcAft>
              <a:buSzPts val="1600"/>
              <a:buFont typeface="Rubik"/>
              <a:buChar char="○"/>
              <a:defRPr sz="1600">
                <a:latin typeface="Rubik"/>
                <a:ea typeface="Rubik"/>
                <a:cs typeface="Rubik"/>
                <a:sym typeface="Rubik"/>
              </a:defRPr>
            </a:lvl2pPr>
            <a:lvl3pPr marL="1371600" lvl="2" indent="-330200" rtl="0">
              <a:spcBef>
                <a:spcPts val="0"/>
              </a:spcBef>
              <a:spcAft>
                <a:spcPts val="0"/>
              </a:spcAft>
              <a:buSzPts val="1600"/>
              <a:buFont typeface="Rubik"/>
              <a:buChar char="■"/>
              <a:defRPr sz="1600">
                <a:latin typeface="Rubik"/>
                <a:ea typeface="Rubik"/>
                <a:cs typeface="Rubik"/>
                <a:sym typeface="Rubik"/>
              </a:defRPr>
            </a:lvl3pPr>
            <a:lvl4pPr marL="1828800" lvl="3" indent="-330200" rtl="0">
              <a:spcBef>
                <a:spcPts val="0"/>
              </a:spcBef>
              <a:spcAft>
                <a:spcPts val="0"/>
              </a:spcAft>
              <a:buSzPts val="1600"/>
              <a:buFont typeface="Rubik"/>
              <a:buChar char="●"/>
              <a:defRPr sz="1600">
                <a:latin typeface="Rubik"/>
                <a:ea typeface="Rubik"/>
                <a:cs typeface="Rubik"/>
                <a:sym typeface="Rubik"/>
              </a:defRPr>
            </a:lvl4pPr>
            <a:lvl5pPr marL="2286000" lvl="4" indent="-330200" rtl="0">
              <a:spcBef>
                <a:spcPts val="0"/>
              </a:spcBef>
              <a:spcAft>
                <a:spcPts val="0"/>
              </a:spcAft>
              <a:buSzPts val="1600"/>
              <a:buFont typeface="Rubik"/>
              <a:buChar char="○"/>
              <a:defRPr sz="1600">
                <a:latin typeface="Rubik"/>
                <a:ea typeface="Rubik"/>
                <a:cs typeface="Rubik"/>
                <a:sym typeface="Rubik"/>
              </a:defRPr>
            </a:lvl5pPr>
            <a:lvl6pPr marL="2743200" lvl="5" indent="-330200" rtl="0">
              <a:spcBef>
                <a:spcPts val="0"/>
              </a:spcBef>
              <a:spcAft>
                <a:spcPts val="0"/>
              </a:spcAft>
              <a:buSzPts val="1600"/>
              <a:buFont typeface="Rubik"/>
              <a:buChar char="■"/>
              <a:defRPr sz="1600">
                <a:latin typeface="Rubik"/>
                <a:ea typeface="Rubik"/>
                <a:cs typeface="Rubik"/>
                <a:sym typeface="Rubik"/>
              </a:defRPr>
            </a:lvl6pPr>
            <a:lvl7pPr marL="3200400" lvl="6" indent="-330200" rtl="0">
              <a:spcBef>
                <a:spcPts val="0"/>
              </a:spcBef>
              <a:spcAft>
                <a:spcPts val="0"/>
              </a:spcAft>
              <a:buSzPts val="1600"/>
              <a:buFont typeface="Rubik"/>
              <a:buChar char="●"/>
              <a:defRPr sz="1600">
                <a:latin typeface="Rubik"/>
                <a:ea typeface="Rubik"/>
                <a:cs typeface="Rubik"/>
                <a:sym typeface="Rubik"/>
              </a:defRPr>
            </a:lvl7pPr>
            <a:lvl8pPr marL="3657600" lvl="7" indent="-330200" rtl="0">
              <a:spcBef>
                <a:spcPts val="0"/>
              </a:spcBef>
              <a:spcAft>
                <a:spcPts val="0"/>
              </a:spcAft>
              <a:buSzPts val="1600"/>
              <a:buFont typeface="Rubik"/>
              <a:buChar char="○"/>
              <a:defRPr sz="1600">
                <a:latin typeface="Rubik"/>
                <a:ea typeface="Rubik"/>
                <a:cs typeface="Rubik"/>
                <a:sym typeface="Rubik"/>
              </a:defRPr>
            </a:lvl8pPr>
            <a:lvl9pPr marL="4114800" lvl="8" indent="-330200" rtl="0">
              <a:spcBef>
                <a:spcPts val="0"/>
              </a:spcBef>
              <a:spcAft>
                <a:spcPts val="0"/>
              </a:spcAft>
              <a:buSzPts val="1600"/>
              <a:buFont typeface="Rubik"/>
              <a:buChar char="■"/>
              <a:defRPr sz="1600">
                <a:latin typeface="Rubik"/>
                <a:ea typeface="Rubik"/>
                <a:cs typeface="Rubik"/>
                <a:sym typeface="Rubik"/>
              </a:defRPr>
            </a:lvl9pPr>
          </a:lstStyle>
          <a:p>
            <a:endParaRPr/>
          </a:p>
        </p:txBody>
      </p:sp>
      <p:sp>
        <p:nvSpPr>
          <p:cNvPr id="118" name="Google Shape;118;p29"/>
          <p:cNvSpPr txBox="1">
            <a:spLocks noGrp="1"/>
          </p:cNvSpPr>
          <p:nvPr>
            <p:ph type="title"/>
          </p:nvPr>
        </p:nvSpPr>
        <p:spPr>
          <a:xfrm>
            <a:off x="911550" y="251900"/>
            <a:ext cx="7320900" cy="640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493857"/>
              </a:buClr>
              <a:buSzPts val="2600"/>
              <a:buFont typeface="Rubik"/>
              <a:buNone/>
              <a:defRPr sz="2600" b="1">
                <a:solidFill>
                  <a:srgbClr val="493857"/>
                </a:solidFill>
                <a:latin typeface="Rubik"/>
                <a:ea typeface="Rubik"/>
                <a:cs typeface="Rubik"/>
                <a:sym typeface="Rubik"/>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9" name="Google Shape;119;p29"/>
          <p:cNvSpPr txBox="1"/>
          <p:nvPr/>
        </p:nvSpPr>
        <p:spPr>
          <a:xfrm>
            <a:off x="8450" y="4789500"/>
            <a:ext cx="1177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2"/>
                </a:solidFill>
                <a:latin typeface="Rubik Light"/>
                <a:ea typeface="Rubik Light"/>
                <a:cs typeface="Rubik Light"/>
                <a:sym typeface="Rubik Light"/>
              </a:rPr>
              <a:t>pipc.tech</a:t>
            </a:r>
            <a:endParaRPr sz="1100">
              <a:solidFill>
                <a:schemeClr val="dk2"/>
              </a:solidFill>
              <a:latin typeface="Rubik Light"/>
              <a:ea typeface="Rubik Light"/>
              <a:cs typeface="Rubik Light"/>
              <a:sym typeface="Rubik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53" name="Google Shape;53;p1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ftc.gov/business-guidance/resources/complying-coppa-frequently-asked-questions#N.%20COPPA%20AND%20SCHOOLS"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Protecting Student Privacy For Teachers</a:t>
            </a:r>
            <a:endParaRPr/>
          </a:p>
          <a:p>
            <a:pPr marL="0" lvl="0" indent="0" algn="ctr" rtl="0">
              <a:spcBef>
                <a:spcPts val="0"/>
              </a:spcBef>
              <a:spcAft>
                <a:spcPts val="0"/>
              </a:spcAft>
              <a:buNone/>
            </a:pPr>
            <a:r>
              <a:rPr lang="en"/>
              <a:t>Brief Overview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9"/>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Educational Technology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0"/>
          <p:cNvSpPr txBox="1">
            <a:spLocks noGrp="1"/>
          </p:cNvSpPr>
          <p:nvPr>
            <p:ph type="title"/>
          </p:nvPr>
        </p:nvSpPr>
        <p:spPr>
          <a:xfrm>
            <a:off x="311700" y="501625"/>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Benefits of Educational Technology</a:t>
            </a:r>
            <a:endParaRPr/>
          </a:p>
        </p:txBody>
      </p:sp>
      <p:sp>
        <p:nvSpPr>
          <p:cNvPr id="182" name="Google Shape;182;p40"/>
          <p:cNvSpPr txBox="1"/>
          <p:nvPr/>
        </p:nvSpPr>
        <p:spPr>
          <a:xfrm>
            <a:off x="311700" y="1294200"/>
            <a:ext cx="8191200" cy="15393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Lato"/>
              <a:buChar char="●"/>
            </a:pPr>
            <a:r>
              <a:rPr lang="en" sz="2200" b="1">
                <a:latin typeface="Lato"/>
                <a:ea typeface="Lato"/>
                <a:cs typeface="Lato"/>
                <a:sym typeface="Lato"/>
              </a:rPr>
              <a:t>Personalized Learning</a:t>
            </a:r>
            <a:endParaRPr sz="2200" b="1">
              <a:latin typeface="Lato"/>
              <a:ea typeface="Lato"/>
              <a:cs typeface="Lato"/>
              <a:sym typeface="Lato"/>
            </a:endParaRPr>
          </a:p>
          <a:p>
            <a:pPr marL="457200" lvl="0" indent="-368300" algn="l" rtl="0">
              <a:spcBef>
                <a:spcPts val="0"/>
              </a:spcBef>
              <a:spcAft>
                <a:spcPts val="0"/>
              </a:spcAft>
              <a:buSzPts val="2200"/>
              <a:buFont typeface="Lato"/>
              <a:buChar char="●"/>
            </a:pPr>
            <a:r>
              <a:rPr lang="en" sz="2200" b="1">
                <a:latin typeface="Lato"/>
                <a:ea typeface="Lato"/>
                <a:cs typeface="Lato"/>
                <a:sym typeface="Lato"/>
              </a:rPr>
              <a:t>Measuring Success</a:t>
            </a:r>
            <a:endParaRPr sz="2200" b="1">
              <a:latin typeface="Lato"/>
              <a:ea typeface="Lato"/>
              <a:cs typeface="Lato"/>
              <a:sym typeface="Lato"/>
            </a:endParaRPr>
          </a:p>
          <a:p>
            <a:pPr marL="457200" lvl="0" indent="-368300" algn="l" rtl="0">
              <a:spcBef>
                <a:spcPts val="0"/>
              </a:spcBef>
              <a:spcAft>
                <a:spcPts val="0"/>
              </a:spcAft>
              <a:buSzPts val="2200"/>
              <a:buFont typeface="Lato"/>
              <a:buChar char="●"/>
            </a:pPr>
            <a:r>
              <a:rPr lang="en" sz="2200" b="1">
                <a:latin typeface="Lato"/>
                <a:ea typeface="Lato"/>
                <a:cs typeface="Lato"/>
                <a:sym typeface="Lato"/>
              </a:rPr>
              <a:t>Technology Literacy</a:t>
            </a:r>
            <a:endParaRPr sz="2200" b="1">
              <a:latin typeface="Lato"/>
              <a:ea typeface="Lato"/>
              <a:cs typeface="Lato"/>
              <a:sym typeface="Lato"/>
            </a:endParaRPr>
          </a:p>
          <a:p>
            <a:pPr marL="457200" lvl="0" indent="-368300" algn="l" rtl="0">
              <a:spcBef>
                <a:spcPts val="0"/>
              </a:spcBef>
              <a:spcAft>
                <a:spcPts val="0"/>
              </a:spcAft>
              <a:buSzPts val="2200"/>
              <a:buFont typeface="Lato"/>
              <a:buChar char="●"/>
            </a:pPr>
            <a:r>
              <a:rPr lang="en" sz="2200" b="1">
                <a:latin typeface="Lato"/>
                <a:ea typeface="Lato"/>
                <a:cs typeface="Lato"/>
                <a:sym typeface="Lato"/>
              </a:rPr>
              <a:t>Keeps Learning Interesting &amp; Fun</a:t>
            </a:r>
            <a:endParaRPr sz="2200" b="1">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Risks of Using Educational Technology</a:t>
            </a:r>
            <a:endParaRPr/>
          </a:p>
        </p:txBody>
      </p:sp>
      <p:graphicFrame>
        <p:nvGraphicFramePr>
          <p:cNvPr id="188" name="Google Shape;188;p41"/>
          <p:cNvGraphicFramePr/>
          <p:nvPr/>
        </p:nvGraphicFramePr>
        <p:xfrm>
          <a:off x="561625" y="1284625"/>
          <a:ext cx="7791250" cy="3352620"/>
        </p:xfrm>
        <a:graphic>
          <a:graphicData uri="http://schemas.openxmlformats.org/drawingml/2006/table">
            <a:tbl>
              <a:tblPr>
                <a:noFill/>
                <a:tableStyleId>{EEC5DF28-218A-4AEA-9998-A2805950CAE3}</a:tableStyleId>
              </a:tblPr>
              <a:tblGrid>
                <a:gridCol w="2211800">
                  <a:extLst>
                    <a:ext uri="{9D8B030D-6E8A-4147-A177-3AD203B41FA5}">
                      <a16:colId xmlns:a16="http://schemas.microsoft.com/office/drawing/2014/main" val="20000"/>
                    </a:ext>
                  </a:extLst>
                </a:gridCol>
                <a:gridCol w="55794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900" b="1">
                          <a:solidFill>
                            <a:schemeClr val="dk2"/>
                          </a:solidFill>
                          <a:latin typeface="Playfair Display"/>
                          <a:ea typeface="Playfair Display"/>
                          <a:cs typeface="Playfair Display"/>
                          <a:sym typeface="Playfair Display"/>
                        </a:rPr>
                        <a:t>Risk</a:t>
                      </a:r>
                      <a:endParaRPr sz="1900" b="1">
                        <a:solidFill>
                          <a:schemeClr val="dk2"/>
                        </a:solidFill>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sz="1900" b="1">
                          <a:solidFill>
                            <a:schemeClr val="dk2"/>
                          </a:solidFill>
                          <a:latin typeface="Playfair Display"/>
                          <a:ea typeface="Playfair Display"/>
                          <a:cs typeface="Playfair Display"/>
                          <a:sym typeface="Playfair Display"/>
                        </a:rPr>
                        <a:t>Think about…</a:t>
                      </a:r>
                      <a:endParaRPr sz="1900" b="1">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Safety</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Are students able to share personal information with others using this technology?</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Permanent Record</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How long does the technology retain information about your students?</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Social Harm</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How might educational technology contribute to or enable cyberbullying and stigmatization of your students?</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Equity Concerns</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What if students do not have access to information or technology?</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Loss of Opportunity</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Does this technology make decisions about or impact the opportunities and services your students have access to?</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2"/>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Vetting Educational Technology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Vetting Educational Technology</a:t>
            </a:r>
            <a:endParaRPr/>
          </a:p>
        </p:txBody>
      </p:sp>
      <p:sp>
        <p:nvSpPr>
          <p:cNvPr id="199" name="Google Shape;199;p43"/>
          <p:cNvSpPr txBox="1"/>
          <p:nvPr/>
        </p:nvSpPr>
        <p:spPr>
          <a:xfrm>
            <a:off x="311700" y="1294200"/>
            <a:ext cx="8191200" cy="1200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Lato"/>
              <a:buChar char="●"/>
            </a:pPr>
            <a:r>
              <a:rPr lang="en" sz="2200" b="1">
                <a:latin typeface="Lato"/>
                <a:ea typeface="Lato"/>
                <a:cs typeface="Lato"/>
                <a:sym typeface="Lato"/>
              </a:rPr>
              <a:t>Safe</a:t>
            </a:r>
            <a:endParaRPr sz="2200" b="1">
              <a:latin typeface="Lato"/>
              <a:ea typeface="Lato"/>
              <a:cs typeface="Lato"/>
              <a:sym typeface="Lato"/>
            </a:endParaRPr>
          </a:p>
          <a:p>
            <a:pPr marL="457200" lvl="0" indent="-368300" algn="l" rtl="0">
              <a:spcBef>
                <a:spcPts val="0"/>
              </a:spcBef>
              <a:spcAft>
                <a:spcPts val="0"/>
              </a:spcAft>
              <a:buSzPts val="2200"/>
              <a:buFont typeface="Lato"/>
              <a:buChar char="●"/>
            </a:pPr>
            <a:r>
              <a:rPr lang="en" sz="2200" b="1">
                <a:latin typeface="Lato"/>
                <a:ea typeface="Lato"/>
                <a:cs typeface="Lato"/>
                <a:sym typeface="Lato"/>
              </a:rPr>
              <a:t>Secure</a:t>
            </a:r>
            <a:endParaRPr sz="2200" b="1">
              <a:latin typeface="Lato"/>
              <a:ea typeface="Lato"/>
              <a:cs typeface="Lato"/>
              <a:sym typeface="Lato"/>
            </a:endParaRPr>
          </a:p>
          <a:p>
            <a:pPr marL="457200" lvl="0" indent="-368300" algn="l" rtl="0">
              <a:spcBef>
                <a:spcPts val="0"/>
              </a:spcBef>
              <a:spcAft>
                <a:spcPts val="0"/>
              </a:spcAft>
              <a:buSzPts val="2200"/>
              <a:buFont typeface="Lato"/>
              <a:buChar char="●"/>
            </a:pPr>
            <a:r>
              <a:rPr lang="en" sz="2200" b="1">
                <a:latin typeface="Lato"/>
                <a:ea typeface="Lato"/>
                <a:cs typeface="Lato"/>
                <a:sym typeface="Lato"/>
              </a:rPr>
              <a:t>Respected</a:t>
            </a:r>
            <a:endParaRPr sz="2200" b="1">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4"/>
          <p:cNvSpPr txBox="1">
            <a:spLocks noGrp="1"/>
          </p:cNvSpPr>
          <p:nvPr>
            <p:ph type="title"/>
          </p:nvPr>
        </p:nvSpPr>
        <p:spPr>
          <a:xfrm>
            <a:off x="311700" y="43325"/>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Reviewing Educational Technology Yourself</a:t>
            </a:r>
            <a:endParaRPr/>
          </a:p>
        </p:txBody>
      </p:sp>
      <p:graphicFrame>
        <p:nvGraphicFramePr>
          <p:cNvPr id="205" name="Google Shape;205;p44"/>
          <p:cNvGraphicFramePr/>
          <p:nvPr/>
        </p:nvGraphicFramePr>
        <p:xfrm>
          <a:off x="343738" y="745225"/>
          <a:ext cx="8456525" cy="3809820"/>
        </p:xfrm>
        <a:graphic>
          <a:graphicData uri="http://schemas.openxmlformats.org/drawingml/2006/table">
            <a:tbl>
              <a:tblPr>
                <a:noFill/>
                <a:tableStyleId>{EEC5DF28-218A-4AEA-9998-A2805950CAE3}</a:tableStyleId>
              </a:tblPr>
              <a:tblGrid>
                <a:gridCol w="2301225">
                  <a:extLst>
                    <a:ext uri="{9D8B030D-6E8A-4147-A177-3AD203B41FA5}">
                      <a16:colId xmlns:a16="http://schemas.microsoft.com/office/drawing/2014/main" val="20000"/>
                    </a:ext>
                  </a:extLst>
                </a:gridCol>
                <a:gridCol w="61553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600" b="1">
                          <a:solidFill>
                            <a:schemeClr val="dk2"/>
                          </a:solidFill>
                          <a:latin typeface="Playfair Display"/>
                          <a:ea typeface="Playfair Display"/>
                          <a:cs typeface="Playfair Display"/>
                          <a:sym typeface="Playfair Display"/>
                        </a:rPr>
                        <a:t>Tips</a:t>
                      </a:r>
                      <a:endParaRPr sz="1600" b="1">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600" b="1">
                          <a:solidFill>
                            <a:schemeClr val="dk2"/>
                          </a:solidFill>
                          <a:latin typeface="Playfair Display"/>
                          <a:ea typeface="Playfair Display"/>
                          <a:cs typeface="Playfair Display"/>
                          <a:sym typeface="Playfair Display"/>
                        </a:rPr>
                        <a:t>Why?</a:t>
                      </a:r>
                      <a:endParaRPr sz="1600" b="1">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500">
                          <a:solidFill>
                            <a:schemeClr val="dk2"/>
                          </a:solidFill>
                          <a:latin typeface="Playfair Display"/>
                          <a:ea typeface="Playfair Display"/>
                          <a:cs typeface="Playfair Display"/>
                          <a:sym typeface="Playfair Display"/>
                        </a:rPr>
                        <a:t>Always Defer to School &amp; District Policy</a:t>
                      </a:r>
                      <a:endParaRPr sz="15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District and school policies and procedures set the ultimate rules for what teachers are allowed to do.</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500">
                          <a:solidFill>
                            <a:schemeClr val="dk2"/>
                          </a:solidFill>
                          <a:latin typeface="Playfair Display"/>
                          <a:ea typeface="Playfair Display"/>
                          <a:cs typeface="Playfair Display"/>
                          <a:sym typeface="Playfair Display"/>
                        </a:rPr>
                        <a:t>Evaluate Privacy Risks</a:t>
                      </a:r>
                      <a:endParaRPr sz="15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Consider how using the educational technology presents risks to your students regarding safety, permanent records, social relationships, equity, and future opportunities.  Can these risks be mitigated? </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500">
                          <a:solidFill>
                            <a:schemeClr val="dk2"/>
                          </a:solidFill>
                          <a:latin typeface="Playfair Display"/>
                          <a:ea typeface="Playfair Display"/>
                          <a:cs typeface="Playfair Display"/>
                          <a:sym typeface="Playfair Display"/>
                        </a:rPr>
                        <a:t>Review Privacy Evaluations</a:t>
                      </a:r>
                      <a:endParaRPr sz="15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For many forms of educational technology, Common Sense has already evaluated the privacy policy for you and can present the relevant terms quickly, in simplified language.</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500">
                          <a:solidFill>
                            <a:schemeClr val="dk2"/>
                          </a:solidFill>
                          <a:latin typeface="Playfair Display"/>
                          <a:ea typeface="Playfair Display"/>
                          <a:cs typeface="Playfair Display"/>
                          <a:sym typeface="Playfair Display"/>
                        </a:rPr>
                        <a:t>Free ≠ Safe</a:t>
                      </a:r>
                      <a:endParaRPr sz="12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The price of educational technology does not reflect student safety considerations.  Free apps can contain terms in their privacy policies that can put your students at risk.  </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500">
                          <a:solidFill>
                            <a:schemeClr val="dk2"/>
                          </a:solidFill>
                          <a:latin typeface="Playfair Display"/>
                          <a:ea typeface="Playfair Display"/>
                          <a:cs typeface="Playfair Display"/>
                          <a:sym typeface="Playfair Display"/>
                        </a:rPr>
                        <a:t>Signing a Contract</a:t>
                      </a:r>
                      <a:endParaRPr sz="15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A teacher may not have authority to sign a contract for educational technology.  Instead, the teacher should first talk to their school’s administration about vetting the technology and whether a formal agreement with the district is required.</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9"/>
        <p:cNvGrpSpPr/>
        <p:nvPr/>
      </p:nvGrpSpPr>
      <p:grpSpPr>
        <a:xfrm>
          <a:off x="0" y="0"/>
          <a:ext cx="0" cy="0"/>
          <a:chOff x="0" y="0"/>
          <a:chExt cx="0" cy="0"/>
        </a:xfrm>
      </p:grpSpPr>
      <p:sp>
        <p:nvSpPr>
          <p:cNvPr id="210" name="Google Shape;210;p45"/>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Compliance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6"/>
          <p:cNvSpPr txBox="1">
            <a:spLocks noGrp="1"/>
          </p:cNvSpPr>
          <p:nvPr>
            <p:ph type="title"/>
          </p:nvPr>
        </p:nvSpPr>
        <p:spPr>
          <a:xfrm>
            <a:off x="311700" y="44825"/>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Different Ways Privacy Laws Come Up</a:t>
            </a:r>
            <a:endParaRPr/>
          </a:p>
        </p:txBody>
      </p:sp>
      <p:graphicFrame>
        <p:nvGraphicFramePr>
          <p:cNvPr id="216" name="Google Shape;216;p46"/>
          <p:cNvGraphicFramePr/>
          <p:nvPr/>
        </p:nvGraphicFramePr>
        <p:xfrm>
          <a:off x="334325" y="595125"/>
          <a:ext cx="8475350" cy="4404120"/>
        </p:xfrm>
        <a:graphic>
          <a:graphicData uri="http://schemas.openxmlformats.org/drawingml/2006/table">
            <a:tbl>
              <a:tblPr>
                <a:noFill/>
                <a:tableStyleId>{EEC5DF28-218A-4AEA-9998-A2805950CAE3}</a:tableStyleId>
              </a:tblPr>
              <a:tblGrid>
                <a:gridCol w="3251325">
                  <a:extLst>
                    <a:ext uri="{9D8B030D-6E8A-4147-A177-3AD203B41FA5}">
                      <a16:colId xmlns:a16="http://schemas.microsoft.com/office/drawing/2014/main" val="20000"/>
                    </a:ext>
                  </a:extLst>
                </a:gridCol>
                <a:gridCol w="52240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800" b="1">
                          <a:solidFill>
                            <a:schemeClr val="dk2"/>
                          </a:solidFill>
                          <a:latin typeface="Playfair Display"/>
                          <a:ea typeface="Playfair Display"/>
                          <a:cs typeface="Playfair Display"/>
                          <a:sym typeface="Playfair Display"/>
                        </a:rPr>
                        <a:t>Scenario</a:t>
                      </a:r>
                      <a:endParaRPr sz="1800" b="1">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800" b="1">
                          <a:solidFill>
                            <a:schemeClr val="dk2"/>
                          </a:solidFill>
                          <a:latin typeface="Playfair Display"/>
                          <a:ea typeface="Playfair Display"/>
                          <a:cs typeface="Playfair Display"/>
                          <a:sym typeface="Playfair Display"/>
                        </a:rPr>
                        <a:t>How We Might See It…</a:t>
                      </a:r>
                      <a:endParaRPr sz="1800" b="1">
                        <a:solidFill>
                          <a:schemeClr val="dk2"/>
                        </a:solidFill>
                        <a:latin typeface="Playfair Display"/>
                        <a:ea typeface="Playfair Display"/>
                        <a:cs typeface="Playfair Display"/>
                        <a:sym typeface="Playfair Display"/>
                      </a:endParaRPr>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Pictures of Students</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A teacher takes pictures of a student doing schoolwork.</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Administering Surveys</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A teacher hands out a brief survey to check-in on how their students are feeling.</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Apps Requiring Student Accounts</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A teacher uses educational technology that logs student participation over time.</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Student Health Information</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A student has a medical emergency in class and it is reported.</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Recording Class Sessions</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A teacher records their lectures so they can go back and assess student questions at a later time.</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Talking About Student Personal Information</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Various teachers eat lunch together and talk about recent academic performances of their shared students.</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Celebrating Student Success</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A teacher passes out assignments in order of highest grades.</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7"/>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FERPA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8"/>
          <p:cNvSpPr txBox="1"/>
          <p:nvPr/>
        </p:nvSpPr>
        <p:spPr>
          <a:xfrm>
            <a:off x="251100" y="251900"/>
            <a:ext cx="8641800" cy="72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b="1">
                <a:solidFill>
                  <a:schemeClr val="dk1"/>
                </a:solidFill>
                <a:latin typeface="Playfair Display"/>
                <a:ea typeface="Playfair Display"/>
                <a:cs typeface="Playfair Display"/>
                <a:sym typeface="Playfair Display"/>
              </a:rPr>
              <a:t>The Family Educational Rights and Privacy Act: FERPA</a:t>
            </a:r>
            <a:endParaRPr sz="2600" b="1">
              <a:solidFill>
                <a:schemeClr val="dk1"/>
              </a:solidFill>
              <a:latin typeface="Playfair Display"/>
              <a:ea typeface="Playfair Display"/>
              <a:cs typeface="Playfair Display"/>
              <a:sym typeface="Playfair Display"/>
            </a:endParaRPr>
          </a:p>
        </p:txBody>
      </p:sp>
      <p:sp>
        <p:nvSpPr>
          <p:cNvPr id="227" name="Google Shape;227;p48"/>
          <p:cNvSpPr txBox="1"/>
          <p:nvPr/>
        </p:nvSpPr>
        <p:spPr>
          <a:xfrm>
            <a:off x="251100" y="1126825"/>
            <a:ext cx="8641800" cy="33648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2"/>
              </a:buClr>
              <a:buSzPts val="2400"/>
              <a:buFont typeface="Rubik"/>
              <a:buChar char="●"/>
            </a:pPr>
            <a:r>
              <a:rPr lang="en" sz="2400" b="1">
                <a:solidFill>
                  <a:schemeClr val="dk1"/>
                </a:solidFill>
                <a:latin typeface="Playfair Display"/>
                <a:ea typeface="Playfair Display"/>
                <a:cs typeface="Playfair Display"/>
                <a:sym typeface="Playfair Display"/>
              </a:rPr>
              <a:t>ACCESS:</a:t>
            </a:r>
            <a:r>
              <a:rPr lang="en" sz="2400">
                <a:solidFill>
                  <a:schemeClr val="dk2"/>
                </a:solidFill>
                <a:latin typeface="Playfair Display"/>
                <a:ea typeface="Playfair Display"/>
                <a:cs typeface="Playfair Display"/>
                <a:sym typeface="Playfair Display"/>
              </a:rPr>
              <a:t> Guarantees parents (and eligible students) access to their child’s educational records; and </a:t>
            </a:r>
            <a:endParaRPr sz="24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2400">
              <a:solidFill>
                <a:schemeClr val="dk2"/>
              </a:solidFill>
              <a:latin typeface="Playfair Display"/>
              <a:ea typeface="Playfair Display"/>
              <a:cs typeface="Playfair Display"/>
              <a:sym typeface="Playfair Display"/>
            </a:endParaRPr>
          </a:p>
          <a:p>
            <a:pPr marL="457200" lvl="0" indent="-381000" algn="l" rtl="0">
              <a:spcBef>
                <a:spcPts val="0"/>
              </a:spcBef>
              <a:spcAft>
                <a:spcPts val="0"/>
              </a:spcAft>
              <a:buClr>
                <a:schemeClr val="dk2"/>
              </a:buClr>
              <a:buSzPts val="2400"/>
              <a:buFont typeface="Rubik"/>
              <a:buChar char="●"/>
            </a:pPr>
            <a:r>
              <a:rPr lang="en" sz="2400" b="1">
                <a:solidFill>
                  <a:schemeClr val="dk1"/>
                </a:solidFill>
                <a:latin typeface="Playfair Display"/>
                <a:ea typeface="Playfair Display"/>
                <a:cs typeface="Playfair Display"/>
                <a:sym typeface="Playfair Display"/>
              </a:rPr>
              <a:t>PRIVACY</a:t>
            </a:r>
            <a:r>
              <a:rPr lang="en" sz="2400">
                <a:solidFill>
                  <a:schemeClr val="dk1"/>
                </a:solidFill>
                <a:latin typeface="Playfair Display"/>
                <a:ea typeface="Playfair Display"/>
                <a:cs typeface="Playfair Display"/>
                <a:sym typeface="Playfair Display"/>
              </a:rPr>
              <a:t>:</a:t>
            </a:r>
            <a:r>
              <a:rPr lang="en" sz="2400">
                <a:solidFill>
                  <a:schemeClr val="dk2"/>
                </a:solidFill>
                <a:latin typeface="Playfair Display"/>
                <a:ea typeface="Playfair Display"/>
                <a:cs typeface="Playfair Display"/>
                <a:sym typeface="Playfair Display"/>
              </a:rPr>
              <a:t> Prevents unauthorized disclosure of educational records without </a:t>
            </a:r>
            <a:r>
              <a:rPr lang="en" sz="2400" b="1">
                <a:solidFill>
                  <a:schemeClr val="dk2"/>
                </a:solidFill>
                <a:latin typeface="Playfair Display"/>
                <a:ea typeface="Playfair Display"/>
                <a:cs typeface="Playfair Display"/>
                <a:sym typeface="Playfair Display"/>
              </a:rPr>
              <a:t>consent</a:t>
            </a:r>
            <a:r>
              <a:rPr lang="en" sz="2400">
                <a:solidFill>
                  <a:schemeClr val="dk2"/>
                </a:solidFill>
                <a:latin typeface="Playfair Display"/>
                <a:ea typeface="Playfair Display"/>
                <a:cs typeface="Playfair Display"/>
                <a:sym typeface="Playfair Display"/>
              </a:rPr>
              <a:t> or very specific </a:t>
            </a:r>
            <a:r>
              <a:rPr lang="en" sz="2400" b="1">
                <a:solidFill>
                  <a:schemeClr val="dk2"/>
                </a:solidFill>
                <a:latin typeface="Playfair Display"/>
                <a:ea typeface="Playfair Display"/>
                <a:cs typeface="Playfair Display"/>
                <a:sym typeface="Playfair Display"/>
              </a:rPr>
              <a:t>safeguards</a:t>
            </a:r>
            <a:endParaRPr sz="2400" b="1">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2400" b="1">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r>
              <a:rPr lang="en" sz="2100" i="1">
                <a:solidFill>
                  <a:schemeClr val="dk2"/>
                </a:solidFill>
                <a:latin typeface="Playfair Display"/>
                <a:ea typeface="Playfair Display"/>
                <a:cs typeface="Playfair Display"/>
                <a:sym typeface="Playfair Display"/>
              </a:rPr>
              <a:t>But</a:t>
            </a:r>
            <a:r>
              <a:rPr lang="en" sz="2100">
                <a:solidFill>
                  <a:schemeClr val="dk2"/>
                </a:solidFill>
                <a:latin typeface="Playfair Display"/>
                <a:ea typeface="Playfair Display"/>
                <a:cs typeface="Playfair Display"/>
                <a:sym typeface="Playfair Display"/>
              </a:rPr>
              <a:t> FERPA was passed in 1974, so interpreting the law in light of today’s technologies can be difficult, even for experts! </a:t>
            </a:r>
            <a:endParaRPr sz="24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2400">
              <a:solidFill>
                <a:schemeClr val="dk2"/>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31"/>
          <p:cNvPicPr preferRelativeResize="0"/>
          <p:nvPr/>
        </p:nvPicPr>
        <p:blipFill>
          <a:blip r:embed="rId3">
            <a:alphaModFix/>
          </a:blip>
          <a:stretch>
            <a:fillRect/>
          </a:stretch>
        </p:blipFill>
        <p:spPr>
          <a:xfrm>
            <a:off x="1054600" y="0"/>
            <a:ext cx="7428160" cy="4838700"/>
          </a:xfrm>
          <a:prstGeom prst="rect">
            <a:avLst/>
          </a:prstGeom>
          <a:noFill/>
          <a:ln>
            <a:noFill/>
          </a:ln>
        </p:spPr>
      </p:pic>
      <p:sp>
        <p:nvSpPr>
          <p:cNvPr id="130" name="Google Shape;130;p31"/>
          <p:cNvSpPr/>
          <p:nvPr/>
        </p:nvSpPr>
        <p:spPr>
          <a:xfrm>
            <a:off x="1860225" y="4222675"/>
            <a:ext cx="2241600" cy="372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9"/>
          <p:cNvSpPr txBox="1">
            <a:spLocks noGrp="1"/>
          </p:cNvSpPr>
          <p:nvPr>
            <p:ph type="title"/>
          </p:nvPr>
        </p:nvSpPr>
        <p:spPr>
          <a:xfrm>
            <a:off x="311700" y="22050"/>
            <a:ext cx="8520600" cy="62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680"/>
              <a:t>FERPA Overview</a:t>
            </a:r>
            <a:endParaRPr sz="2680"/>
          </a:p>
        </p:txBody>
      </p:sp>
      <p:graphicFrame>
        <p:nvGraphicFramePr>
          <p:cNvPr id="233" name="Google Shape;233;p49"/>
          <p:cNvGraphicFramePr/>
          <p:nvPr/>
        </p:nvGraphicFramePr>
        <p:xfrm>
          <a:off x="169188" y="736550"/>
          <a:ext cx="8663100" cy="4066820"/>
        </p:xfrm>
        <a:graphic>
          <a:graphicData uri="http://schemas.openxmlformats.org/drawingml/2006/table">
            <a:tbl>
              <a:tblPr>
                <a:noFill/>
                <a:tableStyleId>{EEC5DF28-218A-4AEA-9998-A2805950CAE3}</a:tableStyleId>
              </a:tblPr>
              <a:tblGrid>
                <a:gridCol w="2298850">
                  <a:extLst>
                    <a:ext uri="{9D8B030D-6E8A-4147-A177-3AD203B41FA5}">
                      <a16:colId xmlns:a16="http://schemas.microsoft.com/office/drawing/2014/main" val="20000"/>
                    </a:ext>
                  </a:extLst>
                </a:gridCol>
                <a:gridCol w="6364250">
                  <a:extLst>
                    <a:ext uri="{9D8B030D-6E8A-4147-A177-3AD203B41FA5}">
                      <a16:colId xmlns:a16="http://schemas.microsoft.com/office/drawing/2014/main" val="20001"/>
                    </a:ext>
                  </a:extLst>
                </a:gridCol>
              </a:tblGrid>
              <a:tr h="1057100">
                <a:tc>
                  <a:txBody>
                    <a:bodyPr/>
                    <a:lstStyle/>
                    <a:p>
                      <a:pPr marL="0" lvl="0" indent="0" algn="ctr" rtl="0">
                        <a:spcBef>
                          <a:spcPts val="0"/>
                        </a:spcBef>
                        <a:spcAft>
                          <a:spcPts val="0"/>
                        </a:spcAft>
                        <a:buNone/>
                      </a:pPr>
                      <a:r>
                        <a:rPr lang="en" sz="1600" b="1">
                          <a:solidFill>
                            <a:schemeClr val="dk2"/>
                          </a:solidFill>
                          <a:latin typeface="Playfair Display"/>
                          <a:ea typeface="Playfair Display"/>
                          <a:cs typeface="Playfair Display"/>
                          <a:sym typeface="Playfair Display"/>
                        </a:rPr>
                        <a:t>Which information is protected</a:t>
                      </a:r>
                      <a:endParaRPr sz="1600" b="1">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“Personally identifiable information” in “education records” includes any information linked to a particular student (such as a student’s race and birth date) on paper or online.</a:t>
                      </a:r>
                      <a:endParaRPr sz="1200">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0"/>
                  </a:ext>
                </a:extLst>
              </a:tr>
              <a:tr h="898500">
                <a:tc>
                  <a:txBody>
                    <a:bodyPr/>
                    <a:lstStyle/>
                    <a:p>
                      <a:pPr marL="0" lvl="0" indent="0" algn="ctr" rtl="0">
                        <a:spcBef>
                          <a:spcPts val="0"/>
                        </a:spcBef>
                        <a:spcAft>
                          <a:spcPts val="0"/>
                        </a:spcAft>
                        <a:buNone/>
                      </a:pPr>
                      <a:r>
                        <a:rPr lang="en" sz="1600" b="1">
                          <a:solidFill>
                            <a:schemeClr val="dk2"/>
                          </a:solidFill>
                          <a:latin typeface="Playfair Display"/>
                          <a:ea typeface="Playfair Display"/>
                          <a:cs typeface="Playfair Display"/>
                          <a:sym typeface="Playfair Display"/>
                        </a:rPr>
                        <a:t>When information can be shared: Consent</a:t>
                      </a:r>
                      <a:endParaRPr sz="1600" b="1">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When parents give consent - usually in writing - a student’s data can be shared. This can’t be a blanket consent - you can’t ask parents to consent to the use of all apps you might use in the classroom that year. Generally, students under age 18 cannot consent to data sharing.</a:t>
                      </a:r>
                      <a:endParaRPr sz="1200">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1"/>
                  </a:ext>
                </a:extLst>
              </a:tr>
              <a:tr h="2095350">
                <a:tc>
                  <a:txBody>
                    <a:bodyPr/>
                    <a:lstStyle/>
                    <a:p>
                      <a:pPr marL="0" lvl="0" indent="0" algn="ctr" rtl="0">
                        <a:spcBef>
                          <a:spcPts val="0"/>
                        </a:spcBef>
                        <a:spcAft>
                          <a:spcPts val="0"/>
                        </a:spcAft>
                        <a:buNone/>
                      </a:pPr>
                      <a:r>
                        <a:rPr lang="en" sz="1600" b="1">
                          <a:solidFill>
                            <a:schemeClr val="dk2"/>
                          </a:solidFill>
                          <a:latin typeface="Playfair Display"/>
                          <a:ea typeface="Playfair Display"/>
                          <a:cs typeface="Playfair Display"/>
                          <a:sym typeface="Playfair Display"/>
                        </a:rPr>
                        <a:t>FERPA Privacy Protections</a:t>
                      </a:r>
                      <a:endParaRPr sz="1600" b="1">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endParaRPr sz="1200">
                        <a:solidFill>
                          <a:schemeClr val="dk2"/>
                        </a:solidFill>
                        <a:latin typeface="Playfair Display"/>
                        <a:ea typeface="Playfair Display"/>
                        <a:cs typeface="Playfair Display"/>
                        <a:sym typeface="Playfair Display"/>
                      </a:endParaRPr>
                    </a:p>
                    <a:p>
                      <a:pPr marL="457200" lvl="0" indent="-304800" algn="l" rtl="0">
                        <a:spcBef>
                          <a:spcPts val="0"/>
                        </a:spcBef>
                        <a:spcAft>
                          <a:spcPts val="0"/>
                        </a:spcAft>
                        <a:buClr>
                          <a:schemeClr val="dk2"/>
                        </a:buClr>
                        <a:buSzPts val="1200"/>
                        <a:buFont typeface="Playfair Display"/>
                        <a:buChar char="●"/>
                      </a:pPr>
                      <a:r>
                        <a:rPr lang="en" sz="1200">
                          <a:solidFill>
                            <a:schemeClr val="dk2"/>
                          </a:solidFill>
                          <a:latin typeface="Playfair Display"/>
                          <a:ea typeface="Playfair Display"/>
                          <a:cs typeface="Playfair Display"/>
                          <a:sym typeface="Playfair Display"/>
                        </a:rPr>
                        <a:t>Information can only be used for a </a:t>
                      </a:r>
                      <a:r>
                        <a:rPr lang="en" sz="1200" i="1">
                          <a:solidFill>
                            <a:schemeClr val="dk2"/>
                          </a:solidFill>
                          <a:latin typeface="Playfair Display"/>
                          <a:ea typeface="Playfair Display"/>
                          <a:cs typeface="Playfair Display"/>
                          <a:sym typeface="Playfair Display"/>
                        </a:rPr>
                        <a:t>specific</a:t>
                      </a:r>
                      <a:r>
                        <a:rPr lang="en" sz="1200">
                          <a:solidFill>
                            <a:schemeClr val="dk2"/>
                          </a:solidFill>
                          <a:latin typeface="Playfair Display"/>
                          <a:ea typeface="Playfair Display"/>
                          <a:cs typeface="Playfair Display"/>
                          <a:sym typeface="Playfair Display"/>
                        </a:rPr>
                        <a:t> purpose that is </a:t>
                      </a:r>
                      <a:r>
                        <a:rPr lang="en" sz="1200" i="1">
                          <a:solidFill>
                            <a:schemeClr val="dk2"/>
                          </a:solidFill>
                          <a:latin typeface="Playfair Display"/>
                          <a:ea typeface="Playfair Display"/>
                          <a:cs typeface="Playfair Display"/>
                          <a:sym typeface="Playfair Display"/>
                        </a:rPr>
                        <a:t>educational</a:t>
                      </a:r>
                      <a:r>
                        <a:rPr lang="en" sz="1200">
                          <a:solidFill>
                            <a:schemeClr val="dk2"/>
                          </a:solidFill>
                          <a:latin typeface="Playfair Display"/>
                          <a:ea typeface="Playfair Display"/>
                          <a:cs typeface="Playfair Display"/>
                          <a:sym typeface="Playfair Display"/>
                        </a:rPr>
                        <a:t> </a:t>
                      </a:r>
                      <a:endParaRPr sz="1200">
                        <a:solidFill>
                          <a:schemeClr val="dk2"/>
                        </a:solidFill>
                        <a:latin typeface="Playfair Display"/>
                        <a:ea typeface="Playfair Display"/>
                        <a:cs typeface="Playfair Display"/>
                        <a:sym typeface="Playfair Display"/>
                      </a:endParaRPr>
                    </a:p>
                    <a:p>
                      <a:pPr marL="457200" lvl="0" indent="-304800" algn="l" rtl="0">
                        <a:spcBef>
                          <a:spcPts val="0"/>
                        </a:spcBef>
                        <a:spcAft>
                          <a:spcPts val="0"/>
                        </a:spcAft>
                        <a:buClr>
                          <a:schemeClr val="dk2"/>
                        </a:buClr>
                        <a:buSzPts val="1200"/>
                        <a:buFont typeface="Playfair Display"/>
                        <a:buChar char="●"/>
                      </a:pPr>
                      <a:r>
                        <a:rPr lang="en" sz="1200">
                          <a:solidFill>
                            <a:schemeClr val="dk2"/>
                          </a:solidFill>
                          <a:latin typeface="Playfair Display"/>
                          <a:ea typeface="Playfair Display"/>
                          <a:cs typeface="Playfair Display"/>
                          <a:sym typeface="Playfair Display"/>
                        </a:rPr>
                        <a:t>Information can only be shared with people who </a:t>
                      </a:r>
                      <a:r>
                        <a:rPr lang="en" sz="1200" i="1">
                          <a:solidFill>
                            <a:schemeClr val="dk2"/>
                          </a:solidFill>
                          <a:latin typeface="Playfair Display"/>
                          <a:ea typeface="Playfair Display"/>
                          <a:cs typeface="Playfair Display"/>
                          <a:sym typeface="Playfair Display"/>
                        </a:rPr>
                        <a:t>need</a:t>
                      </a:r>
                      <a:r>
                        <a:rPr lang="en" sz="1200">
                          <a:solidFill>
                            <a:schemeClr val="dk2"/>
                          </a:solidFill>
                          <a:latin typeface="Playfair Display"/>
                          <a:ea typeface="Playfair Display"/>
                          <a:cs typeface="Playfair Display"/>
                          <a:sym typeface="Playfair Display"/>
                        </a:rPr>
                        <a:t> it, and those people cannot re-share it </a:t>
                      </a:r>
                      <a:endParaRPr sz="1200">
                        <a:solidFill>
                          <a:schemeClr val="dk2"/>
                        </a:solidFill>
                        <a:latin typeface="Playfair Display"/>
                        <a:ea typeface="Playfair Display"/>
                        <a:cs typeface="Playfair Display"/>
                        <a:sym typeface="Playfair Display"/>
                      </a:endParaRPr>
                    </a:p>
                    <a:p>
                      <a:pPr marL="457200" lvl="0" indent="-304800" algn="l" rtl="0">
                        <a:spcBef>
                          <a:spcPts val="0"/>
                        </a:spcBef>
                        <a:spcAft>
                          <a:spcPts val="0"/>
                        </a:spcAft>
                        <a:buClr>
                          <a:schemeClr val="dk2"/>
                        </a:buClr>
                        <a:buSzPts val="1200"/>
                        <a:buFont typeface="Playfair Display"/>
                        <a:buChar char="●"/>
                      </a:pPr>
                      <a:r>
                        <a:rPr lang="en" sz="1200">
                          <a:solidFill>
                            <a:schemeClr val="dk2"/>
                          </a:solidFill>
                          <a:latin typeface="Playfair Display"/>
                          <a:ea typeface="Playfair Display"/>
                          <a:cs typeface="Playfair Display"/>
                          <a:sym typeface="Playfair Display"/>
                        </a:rPr>
                        <a:t>Information must be under the </a:t>
                      </a:r>
                      <a:r>
                        <a:rPr lang="en" sz="1200" i="1">
                          <a:solidFill>
                            <a:schemeClr val="dk2"/>
                          </a:solidFill>
                          <a:latin typeface="Playfair Display"/>
                          <a:ea typeface="Playfair Display"/>
                          <a:cs typeface="Playfair Display"/>
                          <a:sym typeface="Playfair Display"/>
                        </a:rPr>
                        <a:t>control</a:t>
                      </a:r>
                      <a:r>
                        <a:rPr lang="en" sz="1200">
                          <a:solidFill>
                            <a:schemeClr val="dk2"/>
                          </a:solidFill>
                          <a:latin typeface="Playfair Display"/>
                          <a:ea typeface="Playfair Display"/>
                          <a:cs typeface="Playfair Display"/>
                          <a:sym typeface="Playfair Display"/>
                        </a:rPr>
                        <a:t> of the school that includes the ability to access, delete, and share the information.</a:t>
                      </a:r>
                      <a:endParaRPr sz="1200">
                        <a:solidFill>
                          <a:schemeClr val="dk2"/>
                        </a:solidFill>
                        <a:latin typeface="Playfair Display"/>
                        <a:ea typeface="Playfair Display"/>
                        <a:cs typeface="Playfair Display"/>
                        <a:sym typeface="Playfair Display"/>
                      </a:endParaRPr>
                    </a:p>
                    <a:p>
                      <a:pPr marL="457200" lvl="0" indent="-304800" algn="l" rtl="0">
                        <a:spcBef>
                          <a:spcPts val="0"/>
                        </a:spcBef>
                        <a:spcAft>
                          <a:spcPts val="0"/>
                        </a:spcAft>
                        <a:buClr>
                          <a:schemeClr val="dk2"/>
                        </a:buClr>
                        <a:buSzPts val="1200"/>
                        <a:buFont typeface="Playfair Display"/>
                        <a:buChar char="●"/>
                      </a:pPr>
                      <a:r>
                        <a:rPr lang="en" sz="1200">
                          <a:solidFill>
                            <a:schemeClr val="dk2"/>
                          </a:solidFill>
                          <a:latin typeface="Playfair Display"/>
                          <a:ea typeface="Playfair Display"/>
                          <a:cs typeface="Playfair Display"/>
                          <a:sym typeface="Playfair Display"/>
                        </a:rPr>
                        <a:t>Third parties receiving data shouldn’t be allowed to use the data for their own purposes without additional permission from the school.</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0"/>
          <p:cNvSpPr txBox="1">
            <a:spLocks noGrp="1"/>
          </p:cNvSpPr>
          <p:nvPr>
            <p:ph type="title"/>
          </p:nvPr>
        </p:nvSpPr>
        <p:spPr>
          <a:xfrm>
            <a:off x="303888" y="-22500"/>
            <a:ext cx="8562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80"/>
              <a:t>Examples of When Parental Consent May Not Be Feasible When Sharing Student Data:</a:t>
            </a:r>
            <a:endParaRPr sz="2480"/>
          </a:p>
        </p:txBody>
      </p:sp>
      <p:graphicFrame>
        <p:nvGraphicFramePr>
          <p:cNvPr id="239" name="Google Shape;239;p50"/>
          <p:cNvGraphicFramePr/>
          <p:nvPr/>
        </p:nvGraphicFramePr>
        <p:xfrm>
          <a:off x="233075" y="907000"/>
          <a:ext cx="8704225" cy="3992670"/>
        </p:xfrm>
        <a:graphic>
          <a:graphicData uri="http://schemas.openxmlformats.org/drawingml/2006/table">
            <a:tbl>
              <a:tblPr>
                <a:noFill/>
                <a:tableStyleId>{EEC5DF28-218A-4AEA-9998-A2805950CAE3}</a:tableStyleId>
              </a:tblPr>
              <a:tblGrid>
                <a:gridCol w="2167300">
                  <a:extLst>
                    <a:ext uri="{9D8B030D-6E8A-4147-A177-3AD203B41FA5}">
                      <a16:colId xmlns:a16="http://schemas.microsoft.com/office/drawing/2014/main" val="20000"/>
                    </a:ext>
                  </a:extLst>
                </a:gridCol>
                <a:gridCol w="65369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600" b="1">
                          <a:solidFill>
                            <a:schemeClr val="dk2"/>
                          </a:solidFill>
                          <a:latin typeface="Playfair Display"/>
                          <a:ea typeface="Playfair Display"/>
                          <a:cs typeface="Playfair Display"/>
                          <a:sym typeface="Playfair Display"/>
                        </a:rPr>
                        <a:t>Scenario</a:t>
                      </a:r>
                      <a:endParaRPr sz="1600" b="1">
                        <a:solidFill>
                          <a:schemeClr val="dk2"/>
                        </a:solidFill>
                        <a:latin typeface="Playfair Display"/>
                        <a:ea typeface="Playfair Display"/>
                        <a:cs typeface="Playfair Display"/>
                        <a:sym typeface="Playfair Display"/>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600" b="1">
                          <a:solidFill>
                            <a:schemeClr val="dk2"/>
                          </a:solidFill>
                          <a:latin typeface="Playfair Display"/>
                          <a:ea typeface="Playfair Display"/>
                          <a:cs typeface="Playfair Display"/>
                          <a:sym typeface="Playfair Display"/>
                        </a:rPr>
                        <a:t>Explanation</a:t>
                      </a:r>
                      <a:endParaRPr sz="1600" b="1">
                        <a:solidFill>
                          <a:schemeClr val="dk2"/>
                        </a:solidFill>
                        <a:latin typeface="Playfair Display"/>
                        <a:ea typeface="Playfair Display"/>
                        <a:cs typeface="Playfair Display"/>
                        <a:sym typeface="Playfair Display"/>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b="1">
                          <a:solidFill>
                            <a:schemeClr val="dk2"/>
                          </a:solidFill>
                          <a:latin typeface="Playfair Display"/>
                          <a:ea typeface="Playfair Display"/>
                          <a:cs typeface="Playfair Display"/>
                          <a:sym typeface="Playfair Display"/>
                        </a:rPr>
                        <a:t>Student Grades</a:t>
                      </a:r>
                      <a:endParaRPr b="1">
                        <a:solidFill>
                          <a:schemeClr val="dk2"/>
                        </a:solidFill>
                        <a:latin typeface="Playfair Display"/>
                        <a:ea typeface="Playfair Display"/>
                        <a:cs typeface="Playfair Display"/>
                        <a:sym typeface="Playfair Display"/>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When a student transfers to a new school, their grades must go with them.</a:t>
                      </a:r>
                      <a:endParaRPr sz="1200">
                        <a:solidFill>
                          <a:schemeClr val="dk2"/>
                        </a:solidFill>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b="1">
                          <a:solidFill>
                            <a:schemeClr val="dk2"/>
                          </a:solidFill>
                          <a:latin typeface="Playfair Display"/>
                          <a:ea typeface="Playfair Display"/>
                          <a:cs typeface="Playfair Display"/>
                          <a:sym typeface="Playfair Display"/>
                        </a:rPr>
                        <a:t>Student Medical Information</a:t>
                      </a:r>
                      <a:endParaRPr b="1">
                        <a:solidFill>
                          <a:schemeClr val="dk2"/>
                        </a:solidFill>
                        <a:latin typeface="Playfair Display"/>
                        <a:ea typeface="Playfair Display"/>
                        <a:cs typeface="Playfair Display"/>
                        <a:sym typeface="Playfair Display"/>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Requiring parental consent for sharing student medical information may result in students not receiving necessary care in medical emergencies.</a:t>
                      </a:r>
                      <a:endParaRPr sz="1200">
                        <a:solidFill>
                          <a:schemeClr val="dk2"/>
                        </a:solidFill>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b="1">
                          <a:solidFill>
                            <a:schemeClr val="dk2"/>
                          </a:solidFill>
                          <a:latin typeface="Playfair Display"/>
                          <a:ea typeface="Playfair Display"/>
                          <a:cs typeface="Playfair Display"/>
                          <a:sym typeface="Playfair Display"/>
                        </a:rPr>
                        <a:t>Foreign Language App</a:t>
                      </a:r>
                      <a:endParaRPr b="1">
                        <a:solidFill>
                          <a:schemeClr val="dk2"/>
                        </a:solidFill>
                        <a:latin typeface="Playfair Display"/>
                        <a:ea typeface="Playfair Display"/>
                        <a:cs typeface="Playfair Display"/>
                        <a:sym typeface="Playfair Display"/>
                      </a:endParaRPr>
                    </a:p>
                  </a:txBody>
                  <a:tcPr marL="91425" marR="91425" marT="91425" marB="91425" anchor="ct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Requiring parental consent to use a translation app with students may result in teachers not being able to communicate with english language learners.</a:t>
                      </a:r>
                      <a:endParaRPr sz="1200">
                        <a:solidFill>
                          <a:schemeClr val="dk2"/>
                        </a:solidFill>
                        <a:latin typeface="Playfair Display"/>
                        <a:ea typeface="Playfair Display"/>
                        <a:cs typeface="Playfair Display"/>
                        <a:sym typeface="Playfair Display"/>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b="1">
                          <a:solidFill>
                            <a:schemeClr val="dk2"/>
                          </a:solidFill>
                          <a:latin typeface="Playfair Display"/>
                          <a:ea typeface="Playfair Display"/>
                          <a:cs typeface="Playfair Display"/>
                          <a:sym typeface="Playfair Display"/>
                        </a:rPr>
                        <a:t>Approved Apps</a:t>
                      </a:r>
                      <a:endParaRPr b="1">
                        <a:solidFill>
                          <a:schemeClr val="dk2"/>
                        </a:solidFill>
                        <a:latin typeface="Playfair Display"/>
                        <a:ea typeface="Playfair Display"/>
                        <a:cs typeface="Playfair Display"/>
                        <a:sym typeface="Playfair Display"/>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Parental consent may not be necessary if a teacher finds educational technology that has been thoroughly vetted for privacy, security, and legal compliance.</a:t>
                      </a:r>
                      <a:endParaRPr sz="1200">
                        <a:solidFill>
                          <a:schemeClr val="dk2"/>
                        </a:solidFill>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b="1">
                          <a:solidFill>
                            <a:schemeClr val="dk2"/>
                          </a:solidFill>
                          <a:latin typeface="Playfair Display"/>
                          <a:ea typeface="Playfair Display"/>
                          <a:cs typeface="Playfair Display"/>
                          <a:sym typeface="Playfair Display"/>
                        </a:rPr>
                        <a:t>Transportation Services</a:t>
                      </a:r>
                      <a:endParaRPr b="1">
                        <a:solidFill>
                          <a:schemeClr val="dk2"/>
                        </a:solidFill>
                        <a:latin typeface="Playfair Display"/>
                        <a:ea typeface="Playfair Display"/>
                        <a:cs typeface="Playfair Display"/>
                        <a:sym typeface="Playfair Display"/>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Requiring parental consent to share student addresses with transportation services may result in some students not having access to reliable transportation to and from school. </a:t>
                      </a:r>
                      <a:endParaRPr sz="1200">
                        <a:solidFill>
                          <a:schemeClr val="dk2"/>
                        </a:solidFill>
                        <a:latin typeface="Playfair Display"/>
                        <a:ea typeface="Playfair Display"/>
                        <a:cs typeface="Playfair Display"/>
                        <a:sym typeface="Playfair Display"/>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b="1">
                          <a:solidFill>
                            <a:schemeClr val="dk2"/>
                          </a:solidFill>
                          <a:latin typeface="Playfair Display"/>
                          <a:ea typeface="Playfair Display"/>
                          <a:cs typeface="Playfair Display"/>
                          <a:sym typeface="Playfair Display"/>
                        </a:rPr>
                        <a:t>Free Lunch Data</a:t>
                      </a:r>
                      <a:endParaRPr b="1">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Information about student eligibility to participate in the National School Lunch Program may need to be shared with school and district staff to facilitate the program. Requiring parental consent to share this information may result in eligible students not receiving this service and going hungry.</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1"/>
          <p:cNvSpPr txBox="1">
            <a:spLocks noGrp="1"/>
          </p:cNvSpPr>
          <p:nvPr>
            <p:ph type="title"/>
          </p:nvPr>
        </p:nvSpPr>
        <p:spPr>
          <a:xfrm>
            <a:off x="311700" y="371625"/>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But What About Directory Information?</a:t>
            </a:r>
            <a:endParaRPr/>
          </a:p>
        </p:txBody>
      </p:sp>
      <p:graphicFrame>
        <p:nvGraphicFramePr>
          <p:cNvPr id="245" name="Google Shape;245;p51"/>
          <p:cNvGraphicFramePr/>
          <p:nvPr/>
        </p:nvGraphicFramePr>
        <p:xfrm>
          <a:off x="637200" y="1149463"/>
          <a:ext cx="8017400" cy="3139380"/>
        </p:xfrm>
        <a:graphic>
          <a:graphicData uri="http://schemas.openxmlformats.org/drawingml/2006/table">
            <a:tbl>
              <a:tblPr>
                <a:noFill/>
                <a:tableStyleId>{EEC5DF28-218A-4AEA-9998-A2805950CAE3}</a:tableStyleId>
              </a:tblPr>
              <a:tblGrid>
                <a:gridCol w="2042925">
                  <a:extLst>
                    <a:ext uri="{9D8B030D-6E8A-4147-A177-3AD203B41FA5}">
                      <a16:colId xmlns:a16="http://schemas.microsoft.com/office/drawing/2014/main" val="20000"/>
                    </a:ext>
                  </a:extLst>
                </a:gridCol>
                <a:gridCol w="597447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1700" b="1">
                          <a:solidFill>
                            <a:schemeClr val="dk2"/>
                          </a:solidFill>
                          <a:latin typeface="Playfair Display"/>
                          <a:ea typeface="Playfair Display"/>
                          <a:cs typeface="Playfair Display"/>
                          <a:sym typeface="Playfair Display"/>
                        </a:rPr>
                        <a:t>What is it?</a:t>
                      </a:r>
                      <a:endParaRPr sz="1700" b="1">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300">
                          <a:solidFill>
                            <a:schemeClr val="dk2"/>
                          </a:solidFill>
                          <a:latin typeface="Playfair Display"/>
                          <a:ea typeface="Playfair Display"/>
                          <a:cs typeface="Playfair Display"/>
                          <a:sym typeface="Playfair Display"/>
                        </a:rPr>
                        <a:t>Student information that is commonly shared for </a:t>
                      </a:r>
                      <a:r>
                        <a:rPr lang="en" sz="1300" b="1">
                          <a:solidFill>
                            <a:schemeClr val="dk2"/>
                          </a:solidFill>
                          <a:latin typeface="Playfair Display"/>
                          <a:ea typeface="Playfair Display"/>
                          <a:cs typeface="Playfair Display"/>
                          <a:sym typeface="Playfair Display"/>
                        </a:rPr>
                        <a:t>purposes that aren’t necessary</a:t>
                      </a:r>
                      <a:r>
                        <a:rPr lang="en" sz="1300">
                          <a:solidFill>
                            <a:schemeClr val="dk2"/>
                          </a:solidFill>
                          <a:latin typeface="Playfair Display"/>
                          <a:ea typeface="Playfair Display"/>
                          <a:cs typeface="Playfair Display"/>
                          <a:sym typeface="Playfair Display"/>
                        </a:rPr>
                        <a:t> but are pretty standard.  Directory information may includes things like:</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Directories of parent names and email addresses</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Honor roll status</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Pictures of students during school activities or yearbook</a:t>
                      </a:r>
                      <a:endParaRPr sz="13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r>
                        <a:rPr lang="en" sz="1300">
                          <a:solidFill>
                            <a:schemeClr val="dk2"/>
                          </a:solidFill>
                          <a:latin typeface="Playfair Display"/>
                          <a:ea typeface="Playfair Display"/>
                          <a:cs typeface="Playfair Display"/>
                          <a:sym typeface="Playfair Display"/>
                        </a:rPr>
                        <a:t>A list of what your school classifies as directory information must be listed in an annual notice to parents - to be shared without consent.</a:t>
                      </a:r>
                      <a:endParaRPr sz="13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700" b="1">
                          <a:solidFill>
                            <a:schemeClr val="dk2"/>
                          </a:solidFill>
                          <a:latin typeface="Playfair Display"/>
                          <a:ea typeface="Playfair Display"/>
                          <a:cs typeface="Playfair Display"/>
                          <a:sym typeface="Playfair Display"/>
                        </a:rPr>
                        <a:t>Opting Out</a:t>
                      </a:r>
                      <a:endParaRPr sz="1700" b="1">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300">
                          <a:solidFill>
                            <a:schemeClr val="dk2"/>
                          </a:solidFill>
                          <a:latin typeface="Playfair Display"/>
                          <a:ea typeface="Playfair Display"/>
                          <a:cs typeface="Playfair Display"/>
                          <a:sym typeface="Playfair Display"/>
                        </a:rPr>
                        <a:t>Because this information might be shared broadly, </a:t>
                      </a:r>
                      <a:r>
                        <a:rPr lang="en" sz="1300" b="1">
                          <a:solidFill>
                            <a:schemeClr val="dk2"/>
                          </a:solidFill>
                          <a:latin typeface="Playfair Display"/>
                          <a:ea typeface="Playfair Display"/>
                          <a:cs typeface="Playfair Display"/>
                          <a:sym typeface="Playfair Display"/>
                        </a:rPr>
                        <a:t>parents have a right to opt-out </a:t>
                      </a:r>
                      <a:r>
                        <a:rPr lang="en" sz="1300">
                          <a:solidFill>
                            <a:schemeClr val="dk2"/>
                          </a:solidFill>
                          <a:latin typeface="Playfair Display"/>
                          <a:ea typeface="Playfair Display"/>
                          <a:cs typeface="Playfair Display"/>
                          <a:sym typeface="Playfair Display"/>
                        </a:rPr>
                        <a:t>of directory information sharing. </a:t>
                      </a:r>
                      <a:r>
                        <a:rPr lang="en" sz="1300" b="1">
                          <a:solidFill>
                            <a:schemeClr val="dk2"/>
                          </a:solidFill>
                          <a:latin typeface="Playfair Display"/>
                          <a:ea typeface="Playfair Display"/>
                          <a:cs typeface="Playfair Display"/>
                          <a:sym typeface="Playfair Display"/>
                        </a:rPr>
                        <a:t>It is important to check for and respect those opt-outs! </a:t>
                      </a:r>
                      <a:r>
                        <a:rPr lang="en" sz="1300">
                          <a:solidFill>
                            <a:schemeClr val="dk2"/>
                          </a:solidFill>
                          <a:latin typeface="Playfair Display"/>
                          <a:ea typeface="Playfair Display"/>
                          <a:cs typeface="Playfair Display"/>
                          <a:sym typeface="Playfair Display"/>
                        </a:rPr>
                        <a:t>This is important not only because parents may want to limit the sharing of their child’s information, but because sometimes it might be dangerous if their child’s name or photo is posted online (for example in a domestic violence situation).</a:t>
                      </a:r>
                      <a:endParaRPr sz="13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2"/>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COPPA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COPPA</a:t>
            </a:r>
            <a:endParaRPr>
              <a:solidFill>
                <a:srgbClr val="FF00FF"/>
              </a:solidFill>
            </a:endParaRPr>
          </a:p>
        </p:txBody>
      </p:sp>
      <p:sp>
        <p:nvSpPr>
          <p:cNvPr id="256" name="Google Shape;256;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a:t>
            </a:r>
            <a:r>
              <a:rPr lang="en" b="1"/>
              <a:t>Children’s Online Privacy Protection Act (COPPA) </a:t>
            </a:r>
            <a:r>
              <a:rPr lang="en"/>
              <a:t>requires companies - including edtech companies - to obtain verifiable parental consent before collecting or disclosing any data </a:t>
            </a:r>
            <a:r>
              <a:rPr lang="en" i="1"/>
              <a:t>from</a:t>
            </a:r>
            <a:r>
              <a:rPr lang="en"/>
              <a:t> children under 13 (not data </a:t>
            </a:r>
            <a:r>
              <a:rPr lang="en" i="1"/>
              <a:t>about</a:t>
            </a:r>
            <a:r>
              <a:rPr lang="en"/>
              <a:t> children).</a:t>
            </a:r>
            <a:endParaRPr/>
          </a:p>
          <a:p>
            <a:pPr marL="0" lvl="0" indent="0" algn="l" rtl="0">
              <a:spcBef>
                <a:spcPts val="1200"/>
              </a:spcBef>
              <a:spcAft>
                <a:spcPts val="0"/>
              </a:spcAft>
              <a:buNone/>
            </a:pPr>
            <a:r>
              <a:rPr lang="en"/>
              <a:t>Schools may provide consent on behalf of a parent but only for services that are strictly educational in nature. Some schools require that an administrator make this determination instead of individual teachers, so check your school’s policies!</a:t>
            </a:r>
            <a:endParaRPr/>
          </a:p>
          <a:p>
            <a:pPr marL="0" lvl="0" indent="0" algn="l" rtl="0">
              <a:spcBef>
                <a:spcPts val="1200"/>
              </a:spcBef>
              <a:spcAft>
                <a:spcPts val="1200"/>
              </a:spcAft>
              <a:buNone/>
            </a:pPr>
            <a:r>
              <a:rPr lang="en"/>
              <a:t>For more information on COPPA, visit the </a:t>
            </a:r>
            <a:r>
              <a:rPr lang="en" u="sng">
                <a:solidFill>
                  <a:srgbClr val="0000FF"/>
                </a:solidFill>
                <a:hlinkClick r:id="rId3">
                  <a:extLst>
                    <a:ext uri="{A12FA001-AC4F-418D-AE19-62706E023703}">
                      <ahyp:hlinkClr xmlns:ahyp="http://schemas.microsoft.com/office/drawing/2018/hyperlinkcolor" val="tx"/>
                    </a:ext>
                  </a:extLst>
                </a:hlinkClick>
              </a:rPr>
              <a:t>FTC’s FAQ on COPPA and schools</a:t>
            </a:r>
            <a:r>
              <a:rPr lang="en"/>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4"/>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PPRA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PPRA</a:t>
            </a:r>
            <a:endParaRPr>
              <a:solidFill>
                <a:srgbClr val="FF00FF"/>
              </a:solidFill>
            </a:endParaRPr>
          </a:p>
        </p:txBody>
      </p:sp>
      <p:sp>
        <p:nvSpPr>
          <p:cNvPr id="267" name="Google Shape;267;p55"/>
          <p:cNvSpPr txBox="1">
            <a:spLocks noGrp="1"/>
          </p:cNvSpPr>
          <p:nvPr>
            <p:ph type="body" idx="1"/>
          </p:nvPr>
        </p:nvSpPr>
        <p:spPr>
          <a:xfrm>
            <a:off x="311700" y="1017450"/>
            <a:ext cx="8520600" cy="18273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1200"/>
              </a:spcAft>
              <a:buNone/>
            </a:pPr>
            <a:r>
              <a:rPr lang="en" sz="2000">
                <a:latin typeface="Playfair Display"/>
                <a:ea typeface="Playfair Display"/>
                <a:cs typeface="Playfair Display"/>
                <a:sym typeface="Playfair Display"/>
              </a:rPr>
              <a:t>The </a:t>
            </a:r>
            <a:r>
              <a:rPr lang="en" sz="2400" b="1">
                <a:solidFill>
                  <a:schemeClr val="dk1"/>
                </a:solidFill>
                <a:latin typeface="Playfair Display"/>
                <a:ea typeface="Playfair Display"/>
                <a:cs typeface="Playfair Display"/>
                <a:sym typeface="Playfair Display"/>
              </a:rPr>
              <a:t>Protection of Pupil Rights Amendment (PPRA) </a:t>
            </a:r>
            <a:r>
              <a:rPr lang="en" sz="2000">
                <a:latin typeface="Playfair Display"/>
                <a:ea typeface="Playfair Display"/>
                <a:cs typeface="Playfair Display"/>
                <a:sym typeface="Playfair Display"/>
              </a:rPr>
              <a:t>governs parental notification and opt in or opt out requirements when surveys are administered to students.  These requirements differ based upon whether students are required to participate in the surveys and whether student answers may reveal sensitive information.  </a:t>
            </a:r>
            <a:endParaRPr sz="2000">
              <a:latin typeface="Playfair Display"/>
              <a:ea typeface="Playfair Display"/>
              <a:cs typeface="Playfair Display"/>
              <a:sym typeface="Playfair Display"/>
            </a:endParaRPr>
          </a:p>
        </p:txBody>
      </p:sp>
      <p:sp>
        <p:nvSpPr>
          <p:cNvPr id="268" name="Google Shape;268;p55"/>
          <p:cNvSpPr txBox="1"/>
          <p:nvPr/>
        </p:nvSpPr>
        <p:spPr>
          <a:xfrm>
            <a:off x="572650" y="3327975"/>
            <a:ext cx="3324300" cy="11853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Politics</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Health (mental and psychological)</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Sexuality</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Behavior that is illegal, anti-social, or self-incriminating</a:t>
            </a:r>
            <a:endParaRPr sz="1300">
              <a:solidFill>
                <a:schemeClr val="dk2"/>
              </a:solidFill>
              <a:latin typeface="Playfair Display"/>
              <a:ea typeface="Playfair Display"/>
              <a:cs typeface="Playfair Display"/>
              <a:sym typeface="Playfair Display"/>
            </a:endParaRPr>
          </a:p>
        </p:txBody>
      </p:sp>
      <p:sp>
        <p:nvSpPr>
          <p:cNvPr id="269" name="Google Shape;269;p55"/>
          <p:cNvSpPr txBox="1"/>
          <p:nvPr/>
        </p:nvSpPr>
        <p:spPr>
          <a:xfrm>
            <a:off x="311700" y="2729000"/>
            <a:ext cx="7033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chemeClr val="dk1"/>
                </a:solidFill>
                <a:latin typeface="Playfair Display"/>
                <a:ea typeface="Playfair Display"/>
                <a:cs typeface="Playfair Display"/>
                <a:sym typeface="Playfair Display"/>
              </a:rPr>
              <a:t>PPRA covers the following types of sensitive information:</a:t>
            </a:r>
            <a:endParaRPr sz="1700" b="1">
              <a:solidFill>
                <a:schemeClr val="dk1"/>
              </a:solidFill>
              <a:latin typeface="Playfair Display"/>
              <a:ea typeface="Playfair Display"/>
              <a:cs typeface="Playfair Display"/>
              <a:sym typeface="Playfair Display"/>
            </a:endParaRPr>
          </a:p>
        </p:txBody>
      </p:sp>
      <p:sp>
        <p:nvSpPr>
          <p:cNvPr id="270" name="Google Shape;270;p55"/>
          <p:cNvSpPr txBox="1"/>
          <p:nvPr/>
        </p:nvSpPr>
        <p:spPr>
          <a:xfrm>
            <a:off x="4418400" y="3251775"/>
            <a:ext cx="3133800" cy="13854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Critical judgements of close family members</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Legally recognized privileged relationships</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Religion</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Income </a:t>
            </a:r>
            <a:endParaRPr sz="1300">
              <a:solidFill>
                <a:schemeClr val="dk2"/>
              </a:solidFill>
              <a:latin typeface="Playfair Display"/>
              <a:ea typeface="Playfair Display"/>
              <a:cs typeface="Playfair Display"/>
              <a:sym typeface="Playfair Displ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graphicFrame>
        <p:nvGraphicFramePr>
          <p:cNvPr id="275" name="Google Shape;275;p56"/>
          <p:cNvGraphicFramePr/>
          <p:nvPr/>
        </p:nvGraphicFramePr>
        <p:xfrm>
          <a:off x="377675" y="915450"/>
          <a:ext cx="6020975" cy="3857890"/>
        </p:xfrm>
        <a:graphic>
          <a:graphicData uri="http://schemas.openxmlformats.org/drawingml/2006/table">
            <a:tbl>
              <a:tblPr>
                <a:noFill/>
                <a:tableStyleId>{EEC5DF28-218A-4AEA-9998-A2805950CAE3}</a:tableStyleId>
              </a:tblPr>
              <a:tblGrid>
                <a:gridCol w="1279075">
                  <a:extLst>
                    <a:ext uri="{9D8B030D-6E8A-4147-A177-3AD203B41FA5}">
                      <a16:colId xmlns:a16="http://schemas.microsoft.com/office/drawing/2014/main" val="20000"/>
                    </a:ext>
                  </a:extLst>
                </a:gridCol>
                <a:gridCol w="1451000">
                  <a:extLst>
                    <a:ext uri="{9D8B030D-6E8A-4147-A177-3AD203B41FA5}">
                      <a16:colId xmlns:a16="http://schemas.microsoft.com/office/drawing/2014/main" val="20001"/>
                    </a:ext>
                  </a:extLst>
                </a:gridCol>
                <a:gridCol w="3290900">
                  <a:extLst>
                    <a:ext uri="{9D8B030D-6E8A-4147-A177-3AD203B41FA5}">
                      <a16:colId xmlns:a16="http://schemas.microsoft.com/office/drawing/2014/main" val="20002"/>
                    </a:ext>
                  </a:extLst>
                </a:gridCol>
              </a:tblGrid>
              <a:tr h="932025">
                <a:tc>
                  <a:txBody>
                    <a:bodyPr/>
                    <a:lstStyle/>
                    <a:p>
                      <a:pPr marL="0" lvl="0" indent="0" algn="ctr" rtl="0">
                        <a:spcBef>
                          <a:spcPts val="0"/>
                        </a:spcBef>
                        <a:spcAft>
                          <a:spcPts val="0"/>
                        </a:spcAft>
                        <a:buNone/>
                      </a:pPr>
                      <a:r>
                        <a:rPr lang="en" sz="1300" b="1">
                          <a:solidFill>
                            <a:schemeClr val="dk2"/>
                          </a:solidFill>
                          <a:latin typeface="Playfair Display"/>
                          <a:ea typeface="Playfair Display"/>
                          <a:cs typeface="Playfair Display"/>
                          <a:sym typeface="Playfair Display"/>
                        </a:rPr>
                        <a:t>Student Participation Required</a:t>
                      </a:r>
                      <a:endParaRPr sz="1300" b="1">
                        <a:solidFill>
                          <a:schemeClr val="dk2"/>
                        </a:solidFill>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 sz="1300" b="1">
                          <a:solidFill>
                            <a:schemeClr val="dk2"/>
                          </a:solidFill>
                          <a:latin typeface="Playfair Display"/>
                          <a:ea typeface="Playfair Display"/>
                          <a:cs typeface="Playfair Display"/>
                          <a:sym typeface="Playfair Display"/>
                        </a:rPr>
                        <a:t>Covers eight protected categories</a:t>
                      </a:r>
                      <a:endParaRPr sz="1300" b="1">
                        <a:solidFill>
                          <a:schemeClr val="dk2"/>
                        </a:solidFill>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 sz="1300" b="1">
                          <a:solidFill>
                            <a:schemeClr val="dk2"/>
                          </a:solidFill>
                          <a:latin typeface="Playfair Display"/>
                          <a:ea typeface="Playfair Display"/>
                          <a:cs typeface="Playfair Display"/>
                          <a:sym typeface="Playfair Display"/>
                        </a:rPr>
                        <a:t>Opt in/Opt out</a:t>
                      </a:r>
                      <a:endParaRPr sz="1200" b="1">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0"/>
                  </a:ext>
                </a:extLst>
              </a:tr>
              <a:tr h="662450">
                <a:tc>
                  <a:txBody>
                    <a:bodyPr/>
                    <a:lstStyle/>
                    <a:p>
                      <a:pPr marL="0" lvl="0" indent="0" algn="ctr" rtl="0">
                        <a:spcBef>
                          <a:spcPts val="0"/>
                        </a:spcBef>
                        <a:spcAft>
                          <a:spcPts val="0"/>
                        </a:spcAft>
                        <a:buNone/>
                      </a:pPr>
                      <a:r>
                        <a:rPr lang="en" sz="1200" b="1">
                          <a:solidFill>
                            <a:schemeClr val="dk2"/>
                          </a:solidFill>
                          <a:latin typeface="Playfair Display"/>
                          <a:ea typeface="Playfair Display"/>
                          <a:cs typeface="Playfair Display"/>
                          <a:sym typeface="Playfair Display"/>
                        </a:rPr>
                        <a:t>Yes</a:t>
                      </a:r>
                      <a:endParaRPr sz="1200" b="1">
                        <a:solidFill>
                          <a:schemeClr val="dk2"/>
                        </a:solidFill>
                        <a:latin typeface="Playfair Display"/>
                        <a:ea typeface="Playfair Display"/>
                        <a:cs typeface="Playfair Display"/>
                        <a:sym typeface="Playfair Display"/>
                      </a:endParaRPr>
                    </a:p>
                  </a:txBody>
                  <a:tcPr marL="91425" marR="91425" marT="91425" marB="91425">
                    <a:solidFill>
                      <a:srgbClr val="F3F3F3"/>
                    </a:solidFill>
                  </a:tcPr>
                </a:tc>
                <a:tc>
                  <a:txBody>
                    <a:bodyPr/>
                    <a:lstStyle/>
                    <a:p>
                      <a:pPr marL="0" lvl="0" indent="0" algn="ctr" rtl="0">
                        <a:spcBef>
                          <a:spcPts val="0"/>
                        </a:spcBef>
                        <a:spcAft>
                          <a:spcPts val="0"/>
                        </a:spcAft>
                        <a:buNone/>
                      </a:pPr>
                      <a:r>
                        <a:rPr lang="en" sz="1200">
                          <a:solidFill>
                            <a:schemeClr val="dk2"/>
                          </a:solidFill>
                          <a:latin typeface="Playfair Display"/>
                          <a:ea typeface="Playfair Display"/>
                          <a:cs typeface="Playfair Display"/>
                          <a:sym typeface="Playfair Display"/>
                        </a:rPr>
                        <a:t>Yes</a:t>
                      </a:r>
                      <a:endParaRPr sz="1200">
                        <a:solidFill>
                          <a:schemeClr val="dk2"/>
                        </a:solidFill>
                        <a:latin typeface="Playfair Display"/>
                        <a:ea typeface="Playfair Display"/>
                        <a:cs typeface="Playfair Display"/>
                        <a:sym typeface="Playfair Display"/>
                      </a:endParaRPr>
                    </a:p>
                  </a:txBody>
                  <a:tcPr marL="91425" marR="91425" marT="91425" marB="91425">
                    <a:solidFill>
                      <a:srgbClr val="F3F3F3"/>
                    </a:solidFill>
                  </a:tcP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Provide notice and parents must opt in for the student to take the survey</a:t>
                      </a:r>
                      <a:endParaRPr sz="1200">
                        <a:solidFill>
                          <a:schemeClr val="dk2"/>
                        </a:solidFill>
                        <a:latin typeface="Playfair Display"/>
                        <a:ea typeface="Playfair Display"/>
                        <a:cs typeface="Playfair Display"/>
                        <a:sym typeface="Playfair Display"/>
                      </a:endParaRPr>
                    </a:p>
                  </a:txBody>
                  <a:tcPr marL="91425" marR="91425" marT="91425" marB="91425">
                    <a:solidFill>
                      <a:srgbClr val="F3F3F3"/>
                    </a:solidFill>
                  </a:tcPr>
                </a:tc>
                <a:extLst>
                  <a:ext uri="{0D108BD9-81ED-4DB2-BD59-A6C34878D82A}">
                    <a16:rowId xmlns:a16="http://schemas.microsoft.com/office/drawing/2014/main" val="10001"/>
                  </a:ext>
                </a:extLst>
              </a:tr>
              <a:tr h="662450">
                <a:tc>
                  <a:txBody>
                    <a:bodyPr/>
                    <a:lstStyle/>
                    <a:p>
                      <a:pPr marL="0" lvl="0" indent="0" algn="ctr" rtl="0">
                        <a:spcBef>
                          <a:spcPts val="0"/>
                        </a:spcBef>
                        <a:spcAft>
                          <a:spcPts val="0"/>
                        </a:spcAft>
                        <a:buNone/>
                      </a:pPr>
                      <a:r>
                        <a:rPr lang="en" sz="1200" b="1">
                          <a:solidFill>
                            <a:schemeClr val="dk2"/>
                          </a:solidFill>
                          <a:latin typeface="Playfair Display"/>
                          <a:ea typeface="Playfair Display"/>
                          <a:cs typeface="Playfair Display"/>
                          <a:sym typeface="Playfair Display"/>
                        </a:rPr>
                        <a:t>Yes</a:t>
                      </a:r>
                      <a:endParaRPr sz="1200" b="1">
                        <a:solidFill>
                          <a:schemeClr val="dk2"/>
                        </a:solidFill>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 sz="1200">
                          <a:solidFill>
                            <a:schemeClr val="dk2"/>
                          </a:solidFill>
                          <a:latin typeface="Playfair Display"/>
                          <a:ea typeface="Playfair Display"/>
                          <a:cs typeface="Playfair Display"/>
                          <a:sym typeface="Playfair Display"/>
                        </a:rPr>
                        <a:t>No</a:t>
                      </a:r>
                      <a:endParaRPr sz="1200">
                        <a:solidFill>
                          <a:schemeClr val="dk2"/>
                        </a:solidFill>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Provide notice and parents have the right to opt out</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2"/>
                  </a:ext>
                </a:extLst>
              </a:tr>
              <a:tr h="662450">
                <a:tc>
                  <a:txBody>
                    <a:bodyPr/>
                    <a:lstStyle/>
                    <a:p>
                      <a:pPr marL="0" lvl="0" indent="0" algn="ctr" rtl="0">
                        <a:spcBef>
                          <a:spcPts val="0"/>
                        </a:spcBef>
                        <a:spcAft>
                          <a:spcPts val="0"/>
                        </a:spcAft>
                        <a:buNone/>
                      </a:pPr>
                      <a:r>
                        <a:rPr lang="en" sz="1200" b="1">
                          <a:solidFill>
                            <a:schemeClr val="dk2"/>
                          </a:solidFill>
                          <a:latin typeface="Playfair Display"/>
                          <a:ea typeface="Playfair Display"/>
                          <a:cs typeface="Playfair Display"/>
                          <a:sym typeface="Playfair Display"/>
                        </a:rPr>
                        <a:t>No</a:t>
                      </a:r>
                      <a:endParaRPr sz="1200" b="1">
                        <a:solidFill>
                          <a:schemeClr val="dk2"/>
                        </a:solidFill>
                        <a:latin typeface="Playfair Display"/>
                        <a:ea typeface="Playfair Display"/>
                        <a:cs typeface="Playfair Display"/>
                        <a:sym typeface="Playfair Display"/>
                      </a:endParaRPr>
                    </a:p>
                  </a:txBody>
                  <a:tcPr marL="91425" marR="91425" marT="91425" marB="91425">
                    <a:solidFill>
                      <a:srgbClr val="F3F3F3"/>
                    </a:solidFill>
                  </a:tcPr>
                </a:tc>
                <a:tc>
                  <a:txBody>
                    <a:bodyPr/>
                    <a:lstStyle/>
                    <a:p>
                      <a:pPr marL="0" lvl="0" indent="0" algn="ctr" rtl="0">
                        <a:spcBef>
                          <a:spcPts val="0"/>
                        </a:spcBef>
                        <a:spcAft>
                          <a:spcPts val="0"/>
                        </a:spcAft>
                        <a:buNone/>
                      </a:pPr>
                      <a:r>
                        <a:rPr lang="en" sz="1200">
                          <a:solidFill>
                            <a:schemeClr val="dk2"/>
                          </a:solidFill>
                          <a:latin typeface="Playfair Display"/>
                          <a:ea typeface="Playfair Display"/>
                          <a:cs typeface="Playfair Display"/>
                          <a:sym typeface="Playfair Display"/>
                        </a:rPr>
                        <a:t>Yes</a:t>
                      </a:r>
                      <a:endParaRPr sz="1200">
                        <a:solidFill>
                          <a:schemeClr val="dk2"/>
                        </a:solidFill>
                        <a:latin typeface="Playfair Display"/>
                        <a:ea typeface="Playfair Display"/>
                        <a:cs typeface="Playfair Display"/>
                        <a:sym typeface="Playfair Display"/>
                      </a:endParaRPr>
                    </a:p>
                  </a:txBody>
                  <a:tcPr marL="91425" marR="91425" marT="91425" marB="91425">
                    <a:solidFill>
                      <a:srgbClr val="F3F3F3"/>
                    </a:solidFill>
                  </a:tcP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Provide notice and parents have the right to opt out (but check your specific state law first)</a:t>
                      </a:r>
                      <a:endParaRPr sz="1200">
                        <a:solidFill>
                          <a:schemeClr val="dk2"/>
                        </a:solidFill>
                        <a:latin typeface="Playfair Display"/>
                        <a:ea typeface="Playfair Display"/>
                        <a:cs typeface="Playfair Display"/>
                        <a:sym typeface="Playfair Display"/>
                      </a:endParaRPr>
                    </a:p>
                  </a:txBody>
                  <a:tcPr marL="91425" marR="91425" marT="91425" marB="91425">
                    <a:solidFill>
                      <a:srgbClr val="F3F3F3"/>
                    </a:solidFill>
                  </a:tcPr>
                </a:tc>
                <a:extLst>
                  <a:ext uri="{0D108BD9-81ED-4DB2-BD59-A6C34878D82A}">
                    <a16:rowId xmlns:a16="http://schemas.microsoft.com/office/drawing/2014/main" val="10003"/>
                  </a:ext>
                </a:extLst>
              </a:tr>
              <a:tr h="869475">
                <a:tc>
                  <a:txBody>
                    <a:bodyPr/>
                    <a:lstStyle/>
                    <a:p>
                      <a:pPr marL="0" lvl="0" indent="0" algn="ctr" rtl="0">
                        <a:spcBef>
                          <a:spcPts val="0"/>
                        </a:spcBef>
                        <a:spcAft>
                          <a:spcPts val="0"/>
                        </a:spcAft>
                        <a:buNone/>
                      </a:pPr>
                      <a:r>
                        <a:rPr lang="en" sz="1200" b="1">
                          <a:solidFill>
                            <a:schemeClr val="dk2"/>
                          </a:solidFill>
                          <a:latin typeface="Playfair Display"/>
                          <a:ea typeface="Playfair Display"/>
                          <a:cs typeface="Playfair Display"/>
                          <a:sym typeface="Playfair Display"/>
                        </a:rPr>
                        <a:t>No</a:t>
                      </a:r>
                      <a:endParaRPr sz="1200" b="1">
                        <a:solidFill>
                          <a:schemeClr val="dk2"/>
                        </a:solidFill>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 sz="1200">
                          <a:solidFill>
                            <a:schemeClr val="dk2"/>
                          </a:solidFill>
                          <a:latin typeface="Playfair Display"/>
                          <a:ea typeface="Playfair Display"/>
                          <a:cs typeface="Playfair Display"/>
                          <a:sym typeface="Playfair Display"/>
                        </a:rPr>
                        <a:t>No</a:t>
                      </a:r>
                      <a:endParaRPr sz="1200">
                        <a:solidFill>
                          <a:schemeClr val="dk2"/>
                        </a:solidFill>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Provide notice only if the survey was created by a third party.  In that case, parents have the right to opt out.</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4"/>
                  </a:ext>
                </a:extLst>
              </a:tr>
            </a:tbl>
          </a:graphicData>
        </a:graphic>
      </p:graphicFrame>
      <p:sp>
        <p:nvSpPr>
          <p:cNvPr id="276" name="Google Shape;276;p56"/>
          <p:cNvSpPr txBox="1"/>
          <p:nvPr/>
        </p:nvSpPr>
        <p:spPr>
          <a:xfrm>
            <a:off x="6481475" y="1301450"/>
            <a:ext cx="2633700" cy="27861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dk2"/>
              </a:buClr>
              <a:buSzPts val="1300"/>
              <a:buFont typeface="Playfair Display"/>
              <a:buAutoNum type="arabicPeriod"/>
            </a:pPr>
            <a:r>
              <a:rPr lang="en" sz="1300">
                <a:solidFill>
                  <a:schemeClr val="dk2"/>
                </a:solidFill>
                <a:latin typeface="Playfair Display"/>
                <a:ea typeface="Playfair Display"/>
                <a:cs typeface="Playfair Display"/>
                <a:sym typeface="Playfair Display"/>
              </a:rPr>
              <a:t>Politics</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AutoNum type="arabicPeriod"/>
            </a:pPr>
            <a:r>
              <a:rPr lang="en" sz="1300">
                <a:solidFill>
                  <a:schemeClr val="dk2"/>
                </a:solidFill>
                <a:latin typeface="Playfair Display"/>
                <a:ea typeface="Playfair Display"/>
                <a:cs typeface="Playfair Display"/>
                <a:sym typeface="Playfair Display"/>
              </a:rPr>
              <a:t>Health (mental and psychological)</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AutoNum type="arabicPeriod"/>
            </a:pPr>
            <a:r>
              <a:rPr lang="en" sz="1300">
                <a:solidFill>
                  <a:schemeClr val="dk2"/>
                </a:solidFill>
                <a:latin typeface="Playfair Display"/>
                <a:ea typeface="Playfair Display"/>
                <a:cs typeface="Playfair Display"/>
                <a:sym typeface="Playfair Display"/>
              </a:rPr>
              <a:t>Sexuality</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AutoNum type="arabicPeriod"/>
            </a:pPr>
            <a:r>
              <a:rPr lang="en" sz="1300">
                <a:solidFill>
                  <a:schemeClr val="dk2"/>
                </a:solidFill>
                <a:latin typeface="Playfair Display"/>
                <a:ea typeface="Playfair Display"/>
                <a:cs typeface="Playfair Display"/>
                <a:sym typeface="Playfair Display"/>
              </a:rPr>
              <a:t>Behavior that is illegal, anti-social, or self-incriminating</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AutoNum type="arabicPeriod"/>
            </a:pPr>
            <a:r>
              <a:rPr lang="en" sz="1300">
                <a:solidFill>
                  <a:schemeClr val="dk2"/>
                </a:solidFill>
                <a:latin typeface="Playfair Display"/>
                <a:ea typeface="Playfair Display"/>
                <a:cs typeface="Playfair Display"/>
                <a:sym typeface="Playfair Display"/>
              </a:rPr>
              <a:t>Critical judgements of close family members</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AutoNum type="arabicPeriod"/>
            </a:pPr>
            <a:r>
              <a:rPr lang="en" sz="1300">
                <a:solidFill>
                  <a:schemeClr val="dk2"/>
                </a:solidFill>
                <a:latin typeface="Playfair Display"/>
                <a:ea typeface="Playfair Display"/>
                <a:cs typeface="Playfair Display"/>
                <a:sym typeface="Playfair Display"/>
              </a:rPr>
              <a:t>Legally recognized privileged relationships</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AutoNum type="arabicPeriod"/>
            </a:pPr>
            <a:r>
              <a:rPr lang="en" sz="1300">
                <a:solidFill>
                  <a:schemeClr val="dk2"/>
                </a:solidFill>
                <a:latin typeface="Playfair Display"/>
                <a:ea typeface="Playfair Display"/>
                <a:cs typeface="Playfair Display"/>
                <a:sym typeface="Playfair Display"/>
              </a:rPr>
              <a:t>Religion</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AutoNum type="arabicPeriod"/>
            </a:pPr>
            <a:r>
              <a:rPr lang="en" sz="1300">
                <a:solidFill>
                  <a:schemeClr val="dk2"/>
                </a:solidFill>
                <a:latin typeface="Playfair Display"/>
                <a:ea typeface="Playfair Display"/>
                <a:cs typeface="Playfair Display"/>
                <a:sym typeface="Playfair Display"/>
              </a:rPr>
              <a:t>Income </a:t>
            </a:r>
            <a:endParaRPr sz="1300">
              <a:solidFill>
                <a:schemeClr val="dk2"/>
              </a:solidFill>
              <a:latin typeface="Playfair Display"/>
              <a:ea typeface="Playfair Display"/>
              <a:cs typeface="Playfair Display"/>
              <a:sym typeface="Playfair Display"/>
            </a:endParaRPr>
          </a:p>
        </p:txBody>
      </p:sp>
      <p:sp>
        <p:nvSpPr>
          <p:cNvPr id="277" name="Google Shape;277;p56"/>
          <p:cNvSpPr txBox="1"/>
          <p:nvPr/>
        </p:nvSpPr>
        <p:spPr>
          <a:xfrm>
            <a:off x="6522725" y="915450"/>
            <a:ext cx="255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Playfair Display"/>
                <a:ea typeface="Playfair Display"/>
                <a:cs typeface="Playfair Display"/>
                <a:sym typeface="Playfair Display"/>
              </a:rPr>
              <a:t>Protected Categories:</a:t>
            </a:r>
            <a:endParaRPr b="1">
              <a:solidFill>
                <a:schemeClr val="dk1"/>
              </a:solidFill>
              <a:latin typeface="Playfair Display"/>
              <a:ea typeface="Playfair Display"/>
              <a:cs typeface="Playfair Display"/>
              <a:sym typeface="Playfair Display"/>
            </a:endParaRPr>
          </a:p>
        </p:txBody>
      </p:sp>
      <p:sp>
        <p:nvSpPr>
          <p:cNvPr id="278" name="Google Shape;278;p56"/>
          <p:cNvSpPr txBox="1">
            <a:spLocks noGrp="1"/>
          </p:cNvSpPr>
          <p:nvPr>
            <p:ph type="title"/>
          </p:nvPr>
        </p:nvSpPr>
        <p:spPr>
          <a:xfrm>
            <a:off x="311700" y="289375"/>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PPRA</a:t>
            </a:r>
            <a:endParaRPr>
              <a:solidFill>
                <a:srgbClr val="FF00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7"/>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Communicating with Parents and Students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8"/>
          <p:cNvSpPr txBox="1">
            <a:spLocks noGrp="1"/>
          </p:cNvSpPr>
          <p:nvPr>
            <p:ph type="title"/>
          </p:nvPr>
        </p:nvSpPr>
        <p:spPr>
          <a:xfrm>
            <a:off x="311700" y="60220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380"/>
              <a:t>Mobile Devices and Phones</a:t>
            </a:r>
            <a:endParaRPr sz="3380"/>
          </a:p>
        </p:txBody>
      </p:sp>
      <p:sp>
        <p:nvSpPr>
          <p:cNvPr id="289" name="Google Shape;289;p58"/>
          <p:cNvSpPr txBox="1">
            <a:spLocks noGrp="1"/>
          </p:cNvSpPr>
          <p:nvPr>
            <p:ph type="body" idx="1"/>
          </p:nvPr>
        </p:nvSpPr>
        <p:spPr>
          <a:xfrm>
            <a:off x="5633875" y="2038250"/>
            <a:ext cx="3333900" cy="25503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Create strong passphrases and passcodes.</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Do not store student PII on mobile devices or phones.</a:t>
            </a:r>
            <a:endParaRPr sz="1700">
              <a:latin typeface="Playfair Display"/>
              <a:ea typeface="Playfair Display"/>
              <a:cs typeface="Playfair Display"/>
              <a:sym typeface="Playfair Display"/>
            </a:endParaRPr>
          </a:p>
        </p:txBody>
      </p:sp>
      <p:sp>
        <p:nvSpPr>
          <p:cNvPr id="290" name="Google Shape;290;p58"/>
          <p:cNvSpPr txBox="1">
            <a:spLocks noGrp="1"/>
          </p:cNvSpPr>
          <p:nvPr>
            <p:ph type="body" idx="1"/>
          </p:nvPr>
        </p:nvSpPr>
        <p:spPr>
          <a:xfrm>
            <a:off x="531900" y="1472225"/>
            <a:ext cx="1225500" cy="483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100" b="1">
                <a:latin typeface="Playfair Display"/>
                <a:ea typeface="Playfair Display"/>
                <a:cs typeface="Playfair Display"/>
                <a:sym typeface="Playfair Display"/>
              </a:rPr>
              <a:t>FERPA</a:t>
            </a:r>
            <a:endParaRPr sz="2100" b="1">
              <a:latin typeface="Playfair Display"/>
              <a:ea typeface="Playfair Display"/>
              <a:cs typeface="Playfair Display"/>
              <a:sym typeface="Playfair Display"/>
            </a:endParaRPr>
          </a:p>
        </p:txBody>
      </p:sp>
      <p:sp>
        <p:nvSpPr>
          <p:cNvPr id="291" name="Google Shape;291;p58"/>
          <p:cNvSpPr txBox="1">
            <a:spLocks noGrp="1"/>
          </p:cNvSpPr>
          <p:nvPr>
            <p:ph type="body" idx="1"/>
          </p:nvPr>
        </p:nvSpPr>
        <p:spPr>
          <a:xfrm>
            <a:off x="2817638" y="1439375"/>
            <a:ext cx="19947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100" b="1">
                <a:latin typeface="Playfair Display"/>
                <a:ea typeface="Playfair Display"/>
                <a:cs typeface="Playfair Display"/>
                <a:sym typeface="Playfair Display"/>
              </a:rPr>
              <a:t>District Policy</a:t>
            </a:r>
            <a:endParaRPr sz="2100" b="1">
              <a:latin typeface="Playfair Display"/>
              <a:ea typeface="Playfair Display"/>
              <a:cs typeface="Playfair Display"/>
              <a:sym typeface="Playfair Display"/>
            </a:endParaRPr>
          </a:p>
        </p:txBody>
      </p:sp>
      <p:sp>
        <p:nvSpPr>
          <p:cNvPr id="292" name="Google Shape;292;p58"/>
          <p:cNvSpPr txBox="1">
            <a:spLocks noGrp="1"/>
          </p:cNvSpPr>
          <p:nvPr>
            <p:ph type="body" idx="1"/>
          </p:nvPr>
        </p:nvSpPr>
        <p:spPr>
          <a:xfrm>
            <a:off x="69900" y="2038250"/>
            <a:ext cx="2149500" cy="17955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Applies if  student PII is disclosed.</a:t>
            </a:r>
            <a:endParaRPr sz="1700">
              <a:latin typeface="Playfair Display"/>
              <a:ea typeface="Playfair Display"/>
              <a:cs typeface="Playfair Display"/>
              <a:sym typeface="Playfair Display"/>
            </a:endParaRPr>
          </a:p>
        </p:txBody>
      </p:sp>
      <p:sp>
        <p:nvSpPr>
          <p:cNvPr id="293" name="Google Shape;293;p58"/>
          <p:cNvSpPr txBox="1">
            <a:spLocks noGrp="1"/>
          </p:cNvSpPr>
          <p:nvPr>
            <p:ph type="body" idx="1"/>
          </p:nvPr>
        </p:nvSpPr>
        <p:spPr>
          <a:xfrm>
            <a:off x="2148050" y="2038250"/>
            <a:ext cx="3333900" cy="22785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Check school and district policy regarding acceptable mobile device and phone use.</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If there isn’t one, request a policy be created.</a:t>
            </a:r>
            <a:endParaRPr sz="1700">
              <a:latin typeface="Playfair Display"/>
              <a:ea typeface="Playfair Display"/>
              <a:cs typeface="Playfair Display"/>
              <a:sym typeface="Playfair Display"/>
            </a:endParaRPr>
          </a:p>
        </p:txBody>
      </p:sp>
      <p:sp>
        <p:nvSpPr>
          <p:cNvPr id="294" name="Google Shape;294;p58"/>
          <p:cNvSpPr txBox="1">
            <a:spLocks noGrp="1"/>
          </p:cNvSpPr>
          <p:nvPr>
            <p:ph type="body" idx="1"/>
          </p:nvPr>
        </p:nvSpPr>
        <p:spPr>
          <a:xfrm>
            <a:off x="6430363" y="1439375"/>
            <a:ext cx="19947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100" b="1">
                <a:latin typeface="Playfair Display"/>
                <a:ea typeface="Playfair Display"/>
                <a:cs typeface="Playfair Display"/>
                <a:sym typeface="Playfair Display"/>
              </a:rPr>
              <a:t>Best Practices</a:t>
            </a:r>
            <a:endParaRPr sz="2100" b="1">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32"/>
          <p:cNvPicPr preferRelativeResize="0"/>
          <p:nvPr/>
        </p:nvPicPr>
        <p:blipFill>
          <a:blip r:embed="rId3">
            <a:alphaModFix/>
          </a:blip>
          <a:stretch>
            <a:fillRect/>
          </a:stretch>
        </p:blipFill>
        <p:spPr>
          <a:xfrm>
            <a:off x="304800" y="961600"/>
            <a:ext cx="8839204" cy="2766567"/>
          </a:xfrm>
          <a:prstGeom prst="rect">
            <a:avLst/>
          </a:prstGeom>
          <a:noFill/>
          <a:ln>
            <a:noFill/>
          </a:ln>
        </p:spPr>
      </p:pic>
      <p:sp>
        <p:nvSpPr>
          <p:cNvPr id="136" name="Google Shape;136;p32"/>
          <p:cNvSpPr/>
          <p:nvPr/>
        </p:nvSpPr>
        <p:spPr>
          <a:xfrm>
            <a:off x="427850" y="2669400"/>
            <a:ext cx="2241600" cy="372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9"/>
          <p:cNvSpPr txBox="1">
            <a:spLocks noGrp="1"/>
          </p:cNvSpPr>
          <p:nvPr>
            <p:ph type="title"/>
          </p:nvPr>
        </p:nvSpPr>
        <p:spPr>
          <a:xfrm>
            <a:off x="311700" y="643025"/>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80"/>
              <a:t>Social Media</a:t>
            </a:r>
            <a:endParaRPr sz="3180"/>
          </a:p>
        </p:txBody>
      </p:sp>
      <p:sp>
        <p:nvSpPr>
          <p:cNvPr id="300" name="Google Shape;300;p59"/>
          <p:cNvSpPr txBox="1">
            <a:spLocks noGrp="1"/>
          </p:cNvSpPr>
          <p:nvPr>
            <p:ph type="body" idx="1"/>
          </p:nvPr>
        </p:nvSpPr>
        <p:spPr>
          <a:xfrm>
            <a:off x="531900" y="1472225"/>
            <a:ext cx="1225500" cy="483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100" b="1">
                <a:latin typeface="Playfair Display"/>
                <a:ea typeface="Playfair Display"/>
                <a:cs typeface="Playfair Display"/>
                <a:sym typeface="Playfair Display"/>
              </a:rPr>
              <a:t>FERPA</a:t>
            </a:r>
            <a:endParaRPr sz="2100" b="1">
              <a:latin typeface="Playfair Display"/>
              <a:ea typeface="Playfair Display"/>
              <a:cs typeface="Playfair Display"/>
              <a:sym typeface="Playfair Display"/>
            </a:endParaRPr>
          </a:p>
        </p:txBody>
      </p:sp>
      <p:sp>
        <p:nvSpPr>
          <p:cNvPr id="301" name="Google Shape;301;p59"/>
          <p:cNvSpPr txBox="1">
            <a:spLocks noGrp="1"/>
          </p:cNvSpPr>
          <p:nvPr>
            <p:ph type="body" idx="1"/>
          </p:nvPr>
        </p:nvSpPr>
        <p:spPr>
          <a:xfrm>
            <a:off x="2817638" y="1439375"/>
            <a:ext cx="19947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100" b="1">
                <a:latin typeface="Playfair Display"/>
                <a:ea typeface="Playfair Display"/>
                <a:cs typeface="Playfair Display"/>
                <a:sym typeface="Playfair Display"/>
              </a:rPr>
              <a:t>District Policy</a:t>
            </a:r>
            <a:endParaRPr sz="2100" b="1">
              <a:latin typeface="Playfair Display"/>
              <a:ea typeface="Playfair Display"/>
              <a:cs typeface="Playfair Display"/>
              <a:sym typeface="Playfair Display"/>
            </a:endParaRPr>
          </a:p>
        </p:txBody>
      </p:sp>
      <p:sp>
        <p:nvSpPr>
          <p:cNvPr id="302" name="Google Shape;302;p59"/>
          <p:cNvSpPr txBox="1">
            <a:spLocks noGrp="1"/>
          </p:cNvSpPr>
          <p:nvPr>
            <p:ph type="body" idx="1"/>
          </p:nvPr>
        </p:nvSpPr>
        <p:spPr>
          <a:xfrm>
            <a:off x="5543700" y="1988675"/>
            <a:ext cx="3389400" cy="28164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Avoid social media whenever possible.</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Obtain appropriate consent.</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Safeguard student privacy.</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If in doubt, seek guidance from your school’s administration before posting.</a:t>
            </a:r>
            <a:endParaRPr sz="1700">
              <a:latin typeface="Playfair Display"/>
              <a:ea typeface="Playfair Display"/>
              <a:cs typeface="Playfair Display"/>
              <a:sym typeface="Playfair Display"/>
            </a:endParaRPr>
          </a:p>
        </p:txBody>
      </p:sp>
      <p:sp>
        <p:nvSpPr>
          <p:cNvPr id="303" name="Google Shape;303;p59"/>
          <p:cNvSpPr txBox="1">
            <a:spLocks noGrp="1"/>
          </p:cNvSpPr>
          <p:nvPr>
            <p:ph type="body" idx="1"/>
          </p:nvPr>
        </p:nvSpPr>
        <p:spPr>
          <a:xfrm>
            <a:off x="6127200" y="1439375"/>
            <a:ext cx="2062200" cy="549300"/>
          </a:xfrm>
          <a:prstGeom prst="rect">
            <a:avLst/>
          </a:prstGeom>
        </p:spPr>
        <p:txBody>
          <a:bodyPr spcFirstLastPara="1" wrap="square" lIns="91425" tIns="91425" rIns="91425" bIns="91425" anchor="t" anchorCtr="0">
            <a:normAutofit fontScale="70000"/>
          </a:bodyPr>
          <a:lstStyle/>
          <a:p>
            <a:pPr marL="0" lvl="0" indent="0" algn="ctr" rtl="0">
              <a:spcBef>
                <a:spcPts val="0"/>
              </a:spcBef>
              <a:spcAft>
                <a:spcPts val="1200"/>
              </a:spcAft>
              <a:buNone/>
            </a:pPr>
            <a:r>
              <a:rPr lang="en" sz="3057" b="1">
                <a:latin typeface="Playfair Display"/>
                <a:ea typeface="Playfair Display"/>
                <a:cs typeface="Playfair Display"/>
                <a:sym typeface="Playfair Display"/>
              </a:rPr>
              <a:t>Best Practices</a:t>
            </a:r>
            <a:endParaRPr sz="3057" b="1">
              <a:latin typeface="Playfair Display"/>
              <a:ea typeface="Playfair Display"/>
              <a:cs typeface="Playfair Display"/>
              <a:sym typeface="Playfair Display"/>
            </a:endParaRPr>
          </a:p>
        </p:txBody>
      </p:sp>
      <p:sp>
        <p:nvSpPr>
          <p:cNvPr id="304" name="Google Shape;304;p59"/>
          <p:cNvSpPr txBox="1">
            <a:spLocks noGrp="1"/>
          </p:cNvSpPr>
          <p:nvPr>
            <p:ph type="body" idx="1"/>
          </p:nvPr>
        </p:nvSpPr>
        <p:spPr>
          <a:xfrm>
            <a:off x="69900" y="2038250"/>
            <a:ext cx="2149500" cy="17955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Applies if  student PII is disclosed.</a:t>
            </a:r>
            <a:endParaRPr sz="1700">
              <a:latin typeface="Playfair Display"/>
              <a:ea typeface="Playfair Display"/>
              <a:cs typeface="Playfair Display"/>
              <a:sym typeface="Playfair Display"/>
            </a:endParaRPr>
          </a:p>
        </p:txBody>
      </p:sp>
      <p:sp>
        <p:nvSpPr>
          <p:cNvPr id="305" name="Google Shape;305;p59"/>
          <p:cNvSpPr txBox="1">
            <a:spLocks noGrp="1"/>
          </p:cNvSpPr>
          <p:nvPr>
            <p:ph type="body" idx="1"/>
          </p:nvPr>
        </p:nvSpPr>
        <p:spPr>
          <a:xfrm>
            <a:off x="2148050" y="2038250"/>
            <a:ext cx="3333900" cy="17955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Check school and district policy regarding acceptable social media use.</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If there isn’t one, request a policy be created.</a:t>
            </a:r>
            <a:endParaRPr sz="1700">
              <a:latin typeface="Playfair Display"/>
              <a:ea typeface="Playfair Display"/>
              <a:cs typeface="Playfair Display"/>
              <a:sym typeface="Playfair Displa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60"/>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Teaching Students About Privacy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6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Teach Students About Privacy?</a:t>
            </a:r>
            <a:endParaRPr/>
          </a:p>
        </p:txBody>
      </p:sp>
      <p:graphicFrame>
        <p:nvGraphicFramePr>
          <p:cNvPr id="316" name="Google Shape;316;p61"/>
          <p:cNvGraphicFramePr/>
          <p:nvPr/>
        </p:nvGraphicFramePr>
        <p:xfrm>
          <a:off x="475075" y="1596450"/>
          <a:ext cx="8193850" cy="2346840"/>
        </p:xfrm>
        <a:graphic>
          <a:graphicData uri="http://schemas.openxmlformats.org/drawingml/2006/table">
            <a:tbl>
              <a:tblPr>
                <a:noFill/>
                <a:tableStyleId>{EEC5DF28-218A-4AEA-9998-A2805950CAE3}</a:tableStyleId>
              </a:tblPr>
              <a:tblGrid>
                <a:gridCol w="2754225">
                  <a:extLst>
                    <a:ext uri="{9D8B030D-6E8A-4147-A177-3AD203B41FA5}">
                      <a16:colId xmlns:a16="http://schemas.microsoft.com/office/drawing/2014/main" val="20000"/>
                    </a:ext>
                  </a:extLst>
                </a:gridCol>
                <a:gridCol w="5439625">
                  <a:extLst>
                    <a:ext uri="{9D8B030D-6E8A-4147-A177-3AD203B41FA5}">
                      <a16:colId xmlns:a16="http://schemas.microsoft.com/office/drawing/2014/main" val="20001"/>
                    </a:ext>
                  </a:extLst>
                </a:gridCol>
              </a:tblGrid>
              <a:tr h="441925">
                <a:tc>
                  <a:txBody>
                    <a:bodyPr/>
                    <a:lstStyle/>
                    <a:p>
                      <a:pPr marL="0" lvl="0" indent="0" algn="l" rtl="0">
                        <a:spcBef>
                          <a:spcPts val="0"/>
                        </a:spcBef>
                        <a:spcAft>
                          <a:spcPts val="0"/>
                        </a:spcAft>
                        <a:buNone/>
                      </a:pPr>
                      <a:r>
                        <a:rPr lang="en" sz="1800" b="1">
                          <a:solidFill>
                            <a:schemeClr val="dk2"/>
                          </a:solidFill>
                          <a:latin typeface="Playfair Display"/>
                          <a:ea typeface="Playfair Display"/>
                          <a:cs typeface="Playfair Display"/>
                          <a:sym typeface="Playfair Display"/>
                        </a:rPr>
                        <a:t>Reason</a:t>
                      </a:r>
                      <a:endParaRPr sz="1800" b="1">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800" b="1">
                          <a:solidFill>
                            <a:schemeClr val="dk2"/>
                          </a:solidFill>
                          <a:latin typeface="Playfair Display"/>
                          <a:ea typeface="Playfair Display"/>
                          <a:cs typeface="Playfair Display"/>
                          <a:sym typeface="Playfair Display"/>
                        </a:rPr>
                        <a:t>Explanation</a:t>
                      </a:r>
                      <a:endParaRPr sz="1800" b="1">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0"/>
                  </a:ext>
                </a:extLst>
              </a:tr>
              <a:tr h="441925">
                <a:tc>
                  <a:txBody>
                    <a:bodyPr/>
                    <a:lstStyle/>
                    <a:p>
                      <a:pPr marL="0" lvl="0" indent="0" algn="ctr" rtl="0">
                        <a:spcBef>
                          <a:spcPts val="0"/>
                        </a:spcBef>
                        <a:spcAft>
                          <a:spcPts val="0"/>
                        </a:spcAft>
                        <a:buNone/>
                      </a:pPr>
                      <a:r>
                        <a:rPr lang="en" sz="1600">
                          <a:solidFill>
                            <a:schemeClr val="dk2"/>
                          </a:solidFill>
                          <a:latin typeface="Playfair Display"/>
                          <a:ea typeface="Playfair Display"/>
                          <a:cs typeface="Playfair Display"/>
                          <a:sym typeface="Playfair Display"/>
                        </a:rPr>
                        <a:t>Brains are Not Fully Developed</a:t>
                      </a:r>
                      <a:endParaRPr sz="16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Students are not fully capable of weighing risks against benefits yet.  Younger people also have limited impulse control.  </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1"/>
                  </a:ext>
                </a:extLst>
              </a:tr>
              <a:tr h="441925">
                <a:tc>
                  <a:txBody>
                    <a:bodyPr/>
                    <a:lstStyle/>
                    <a:p>
                      <a:pPr marL="0" lvl="0" indent="0" algn="ctr" rtl="0">
                        <a:spcBef>
                          <a:spcPts val="0"/>
                        </a:spcBef>
                        <a:spcAft>
                          <a:spcPts val="0"/>
                        </a:spcAft>
                        <a:buNone/>
                      </a:pPr>
                      <a:r>
                        <a:rPr lang="en" sz="1600">
                          <a:solidFill>
                            <a:schemeClr val="dk2"/>
                          </a:solidFill>
                          <a:latin typeface="Playfair Display"/>
                          <a:ea typeface="Playfair Display"/>
                          <a:cs typeface="Playfair Display"/>
                          <a:sym typeface="Playfair Display"/>
                        </a:rPr>
                        <a:t>Lack of Experience</a:t>
                      </a:r>
                      <a:endParaRPr sz="16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Students’ incomplete understanding of social norms and trusting nature leave them socially vulnerable.</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2"/>
                  </a:ext>
                </a:extLst>
              </a:tr>
              <a:tr h="441925">
                <a:tc>
                  <a:txBody>
                    <a:bodyPr/>
                    <a:lstStyle/>
                    <a:p>
                      <a:pPr marL="0" lvl="0" indent="0" algn="ctr" rtl="0">
                        <a:spcBef>
                          <a:spcPts val="0"/>
                        </a:spcBef>
                        <a:spcAft>
                          <a:spcPts val="0"/>
                        </a:spcAft>
                        <a:buNone/>
                      </a:pPr>
                      <a:r>
                        <a:rPr lang="en" sz="1600">
                          <a:solidFill>
                            <a:schemeClr val="dk2"/>
                          </a:solidFill>
                          <a:latin typeface="Playfair Display"/>
                          <a:ea typeface="Playfair Display"/>
                          <a:cs typeface="Playfair Display"/>
                          <a:sym typeface="Playfair Display"/>
                        </a:rPr>
                        <a:t>Future Harms</a:t>
                      </a:r>
                      <a:endParaRPr sz="16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Students may not understand the possibility of future harm or appreciate the effects of future harms until later on.</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62"/>
          <p:cNvSpPr txBox="1">
            <a:spLocks noGrp="1"/>
          </p:cNvSpPr>
          <p:nvPr>
            <p:ph type="title"/>
          </p:nvPr>
        </p:nvSpPr>
        <p:spPr>
          <a:xfrm>
            <a:off x="311700" y="0"/>
            <a:ext cx="8520600" cy="62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580"/>
              <a:t>Privacy and Security Tips to Share with Students</a:t>
            </a:r>
            <a:endParaRPr sz="2580"/>
          </a:p>
        </p:txBody>
      </p:sp>
      <p:graphicFrame>
        <p:nvGraphicFramePr>
          <p:cNvPr id="322" name="Google Shape;322;p62"/>
          <p:cNvGraphicFramePr/>
          <p:nvPr/>
        </p:nvGraphicFramePr>
        <p:xfrm>
          <a:off x="357575" y="496150"/>
          <a:ext cx="8591275" cy="4526080"/>
        </p:xfrm>
        <a:graphic>
          <a:graphicData uri="http://schemas.openxmlformats.org/drawingml/2006/table">
            <a:tbl>
              <a:tblPr>
                <a:noFill/>
                <a:tableStyleId>{EEC5DF28-218A-4AEA-9998-A2805950CAE3}</a:tableStyleId>
              </a:tblPr>
              <a:tblGrid>
                <a:gridCol w="2249325">
                  <a:extLst>
                    <a:ext uri="{9D8B030D-6E8A-4147-A177-3AD203B41FA5}">
                      <a16:colId xmlns:a16="http://schemas.microsoft.com/office/drawing/2014/main" val="20000"/>
                    </a:ext>
                  </a:extLst>
                </a:gridCol>
                <a:gridCol w="6341950">
                  <a:extLst>
                    <a:ext uri="{9D8B030D-6E8A-4147-A177-3AD203B41FA5}">
                      <a16:colId xmlns:a16="http://schemas.microsoft.com/office/drawing/2014/main" val="20001"/>
                    </a:ext>
                  </a:extLst>
                </a:gridCol>
              </a:tblGrid>
              <a:tr h="392200">
                <a:tc>
                  <a:txBody>
                    <a:bodyPr/>
                    <a:lstStyle/>
                    <a:p>
                      <a:pPr marL="0" lvl="0" indent="0" algn="l" rtl="0">
                        <a:spcBef>
                          <a:spcPts val="0"/>
                        </a:spcBef>
                        <a:spcAft>
                          <a:spcPts val="0"/>
                        </a:spcAft>
                        <a:buNone/>
                      </a:pPr>
                      <a:r>
                        <a:rPr lang="en" sz="1500" b="1">
                          <a:solidFill>
                            <a:schemeClr val="dk2"/>
                          </a:solidFill>
                          <a:latin typeface="Playfair Display"/>
                          <a:ea typeface="Playfair Display"/>
                          <a:cs typeface="Playfair Display"/>
                          <a:sym typeface="Playfair Display"/>
                        </a:rPr>
                        <a:t>Tips</a:t>
                      </a:r>
                      <a:endParaRPr sz="1500" b="1">
                        <a:solidFill>
                          <a:schemeClr val="dk2"/>
                        </a:solidFill>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sz="1500" b="1">
                          <a:solidFill>
                            <a:schemeClr val="dk2"/>
                          </a:solidFill>
                          <a:latin typeface="Playfair Display"/>
                          <a:ea typeface="Playfair Display"/>
                          <a:cs typeface="Playfair Display"/>
                          <a:sym typeface="Playfair Display"/>
                        </a:rPr>
                        <a:t>Explanation</a:t>
                      </a:r>
                      <a:endParaRPr sz="1500" b="1">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0"/>
                  </a:ext>
                </a:extLst>
              </a:tr>
              <a:tr h="426700">
                <a:tc>
                  <a:txBody>
                    <a:bodyPr/>
                    <a:lstStyle/>
                    <a:p>
                      <a:pPr marL="0" lvl="0" indent="0" algn="ctr" rtl="0">
                        <a:spcBef>
                          <a:spcPts val="0"/>
                        </a:spcBef>
                        <a:spcAft>
                          <a:spcPts val="0"/>
                        </a:spcAft>
                        <a:buNone/>
                      </a:pPr>
                      <a:r>
                        <a:rPr lang="en" sz="1300">
                          <a:solidFill>
                            <a:schemeClr val="dk2"/>
                          </a:solidFill>
                          <a:latin typeface="Playfair Display"/>
                          <a:ea typeface="Playfair Display"/>
                          <a:cs typeface="Playfair Display"/>
                          <a:sym typeface="Playfair Display"/>
                        </a:rPr>
                        <a:t>Create Strong Passphrases</a:t>
                      </a:r>
                      <a:endParaRPr sz="13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Passphrases- a string of words with numbers and symbols interwoven- are more secure than traditional passwords and users are more likely to remember them.  Teach students how to create strong passphrases and to differ them across accounts.</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1"/>
                  </a:ext>
                </a:extLst>
              </a:tr>
              <a:tr h="426700">
                <a:tc>
                  <a:txBody>
                    <a:bodyPr/>
                    <a:lstStyle/>
                    <a:p>
                      <a:pPr marL="0" lvl="0" indent="0" algn="ctr" rtl="0">
                        <a:spcBef>
                          <a:spcPts val="0"/>
                        </a:spcBef>
                        <a:spcAft>
                          <a:spcPts val="0"/>
                        </a:spcAft>
                        <a:buNone/>
                      </a:pPr>
                      <a:r>
                        <a:rPr lang="en" sz="1300">
                          <a:solidFill>
                            <a:schemeClr val="dk2"/>
                          </a:solidFill>
                          <a:latin typeface="Playfair Display"/>
                          <a:ea typeface="Playfair Display"/>
                          <a:cs typeface="Playfair Display"/>
                          <a:sym typeface="Playfair Display"/>
                        </a:rPr>
                        <a:t>Don’t Share Login Information</a:t>
                      </a:r>
                      <a:endParaRPr sz="13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Sharing login information enables others to access your account information and their actions on your account- which may cause harm- are presumably authorized by you.</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2"/>
                  </a:ext>
                </a:extLst>
              </a:tr>
              <a:tr h="426700">
                <a:tc>
                  <a:txBody>
                    <a:bodyPr/>
                    <a:lstStyle/>
                    <a:p>
                      <a:pPr marL="0" lvl="0" indent="0" algn="ctr" rtl="0">
                        <a:spcBef>
                          <a:spcPts val="0"/>
                        </a:spcBef>
                        <a:spcAft>
                          <a:spcPts val="0"/>
                        </a:spcAft>
                        <a:buNone/>
                      </a:pPr>
                      <a:r>
                        <a:rPr lang="en" sz="1300">
                          <a:solidFill>
                            <a:schemeClr val="dk2"/>
                          </a:solidFill>
                          <a:latin typeface="Playfair Display"/>
                          <a:ea typeface="Playfair Display"/>
                          <a:cs typeface="Playfair Display"/>
                          <a:sym typeface="Playfair Display"/>
                        </a:rPr>
                        <a:t>Public vs. Private Accounts</a:t>
                      </a:r>
                      <a:endParaRPr sz="13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Private accounts typically limit who can view your posts to only authorized people while public accounts tend to allow anyone to view your posts.  Teach students to examine their account settings and limit who may view their content.</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3"/>
                  </a:ext>
                </a:extLst>
              </a:tr>
              <a:tr h="426700">
                <a:tc>
                  <a:txBody>
                    <a:bodyPr/>
                    <a:lstStyle/>
                    <a:p>
                      <a:pPr marL="0" lvl="0" indent="0" algn="ctr" rtl="0">
                        <a:spcBef>
                          <a:spcPts val="0"/>
                        </a:spcBef>
                        <a:spcAft>
                          <a:spcPts val="0"/>
                        </a:spcAft>
                        <a:buNone/>
                      </a:pPr>
                      <a:r>
                        <a:rPr lang="en" sz="1300">
                          <a:solidFill>
                            <a:schemeClr val="dk2"/>
                          </a:solidFill>
                          <a:latin typeface="Playfair Display"/>
                          <a:ea typeface="Playfair Display"/>
                          <a:cs typeface="Playfair Display"/>
                          <a:sym typeface="Playfair Display"/>
                        </a:rPr>
                        <a:t>Suspicious Links</a:t>
                      </a:r>
                      <a:endParaRPr sz="13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Teach your students to identify when bad actors are attempting to gain access to their information through compromised hyperlinks.  This can include recognizing suspicious links in texts or emails from strangers, not clicking on them, blocking the sender, and reporting the incident if necessary.</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4"/>
                  </a:ext>
                </a:extLst>
              </a:tr>
              <a:tr h="426700">
                <a:tc>
                  <a:txBody>
                    <a:bodyPr/>
                    <a:lstStyle/>
                    <a:p>
                      <a:pPr marL="0" lvl="0" indent="0" algn="ctr" rtl="0">
                        <a:spcBef>
                          <a:spcPts val="0"/>
                        </a:spcBef>
                        <a:spcAft>
                          <a:spcPts val="0"/>
                        </a:spcAft>
                        <a:buNone/>
                      </a:pPr>
                      <a:r>
                        <a:rPr lang="en" sz="1300">
                          <a:solidFill>
                            <a:schemeClr val="dk2"/>
                          </a:solidFill>
                          <a:latin typeface="Playfair Display"/>
                          <a:ea typeface="Playfair Display"/>
                          <a:cs typeface="Playfair Display"/>
                          <a:sym typeface="Playfair Display"/>
                        </a:rPr>
                        <a:t>Protect Private Information in Every Context</a:t>
                      </a:r>
                      <a:endParaRPr sz="1300">
                        <a:solidFill>
                          <a:schemeClr val="dk2"/>
                        </a:solidFill>
                        <a:latin typeface="Playfair Display"/>
                        <a:ea typeface="Playfair Display"/>
                        <a:cs typeface="Playfair Display"/>
                        <a:sym typeface="Playfair Display"/>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Privacy harms exist in all contexts, including online. If you would not tell a stranger personal information in a conversation face-to-face, do not share that information with them online.</a:t>
                      </a:r>
                      <a:endParaRPr sz="1200">
                        <a:solidFill>
                          <a:schemeClr val="dk2"/>
                        </a:solidFill>
                        <a:latin typeface="Playfair Display"/>
                        <a:ea typeface="Playfair Display"/>
                        <a:cs typeface="Playfair Display"/>
                        <a:sym typeface="Playfair Display"/>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426700">
                <a:tc>
                  <a:txBody>
                    <a:bodyPr/>
                    <a:lstStyle/>
                    <a:p>
                      <a:pPr marL="0" lvl="0" indent="0" algn="ctr" rtl="0">
                        <a:spcBef>
                          <a:spcPts val="0"/>
                        </a:spcBef>
                        <a:spcAft>
                          <a:spcPts val="0"/>
                        </a:spcAft>
                        <a:buNone/>
                      </a:pPr>
                      <a:r>
                        <a:rPr lang="en" sz="1300">
                          <a:solidFill>
                            <a:schemeClr val="dk2"/>
                          </a:solidFill>
                          <a:latin typeface="Playfair Display"/>
                          <a:ea typeface="Playfair Display"/>
                          <a:cs typeface="Playfair Display"/>
                          <a:sym typeface="Playfair Display"/>
                        </a:rPr>
                        <a:t>Browse Securely</a:t>
                      </a:r>
                      <a:endParaRPr sz="1300">
                        <a:solidFill>
                          <a:schemeClr val="dk2"/>
                        </a:solidFill>
                        <a:latin typeface="Playfair Display"/>
                        <a:ea typeface="Playfair Display"/>
                        <a:cs typeface="Playfair Display"/>
                        <a:sym typeface="Playfair Display"/>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Ensure the websites you visit start with http</a:t>
                      </a:r>
                      <a:r>
                        <a:rPr lang="en" sz="1200" b="1" u="sng">
                          <a:solidFill>
                            <a:schemeClr val="dk2"/>
                          </a:solidFill>
                          <a:latin typeface="Playfair Display"/>
                          <a:ea typeface="Playfair Display"/>
                          <a:cs typeface="Playfair Display"/>
                          <a:sym typeface="Playfair Display"/>
                        </a:rPr>
                        <a:t>s</a:t>
                      </a:r>
                      <a:r>
                        <a:rPr lang="en" sz="1200">
                          <a:solidFill>
                            <a:schemeClr val="dk2"/>
                          </a:solidFill>
                          <a:latin typeface="Playfair Display"/>
                          <a:ea typeface="Playfair Display"/>
                          <a:cs typeface="Playfair Display"/>
                          <a:sym typeface="Playfair Display"/>
                        </a:rPr>
                        <a:t>.  The “s” stands for “secure”.</a:t>
                      </a:r>
                      <a:endParaRPr sz="1200">
                        <a:solidFill>
                          <a:schemeClr val="dk2"/>
                        </a:solidFill>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3"/>
          <p:cNvSpPr txBox="1">
            <a:spLocks noGrp="1"/>
          </p:cNvSpPr>
          <p:nvPr>
            <p:ph type="title"/>
          </p:nvPr>
        </p:nvSpPr>
        <p:spPr>
          <a:xfrm>
            <a:off x="311700" y="0"/>
            <a:ext cx="8520600" cy="62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580"/>
              <a:t>More Privacy and Security Tips</a:t>
            </a:r>
            <a:endParaRPr sz="2580"/>
          </a:p>
        </p:txBody>
      </p:sp>
      <p:graphicFrame>
        <p:nvGraphicFramePr>
          <p:cNvPr id="328" name="Google Shape;328;p63"/>
          <p:cNvGraphicFramePr/>
          <p:nvPr/>
        </p:nvGraphicFramePr>
        <p:xfrm>
          <a:off x="210763" y="626088"/>
          <a:ext cx="8527575" cy="3931740"/>
        </p:xfrm>
        <a:graphic>
          <a:graphicData uri="http://schemas.openxmlformats.org/drawingml/2006/table">
            <a:tbl>
              <a:tblPr>
                <a:noFill/>
                <a:tableStyleId>{EEC5DF28-218A-4AEA-9998-A2805950CAE3}</a:tableStyleId>
              </a:tblPr>
              <a:tblGrid>
                <a:gridCol w="2017750">
                  <a:extLst>
                    <a:ext uri="{9D8B030D-6E8A-4147-A177-3AD203B41FA5}">
                      <a16:colId xmlns:a16="http://schemas.microsoft.com/office/drawing/2014/main" val="20000"/>
                    </a:ext>
                  </a:extLst>
                </a:gridCol>
                <a:gridCol w="65098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600" b="1">
                          <a:solidFill>
                            <a:schemeClr val="dk2"/>
                          </a:solidFill>
                          <a:latin typeface="Playfair Display"/>
                          <a:ea typeface="Playfair Display"/>
                          <a:cs typeface="Playfair Display"/>
                          <a:sym typeface="Playfair Display"/>
                        </a:rPr>
                        <a:t>Tips</a:t>
                      </a:r>
                      <a:endParaRPr sz="1600" b="1">
                        <a:solidFill>
                          <a:schemeClr val="dk2"/>
                        </a:solidFill>
                        <a:latin typeface="Playfair Display"/>
                        <a:ea typeface="Playfair Display"/>
                        <a:cs typeface="Playfair Display"/>
                        <a:sym typeface="Playfair Display"/>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600" b="1">
                          <a:solidFill>
                            <a:schemeClr val="dk2"/>
                          </a:solidFill>
                          <a:latin typeface="Playfair Display"/>
                          <a:ea typeface="Playfair Display"/>
                          <a:cs typeface="Playfair Display"/>
                          <a:sym typeface="Playfair Display"/>
                        </a:rPr>
                        <a:t>Explanation</a:t>
                      </a:r>
                      <a:endParaRPr sz="1600" b="1">
                        <a:solidFill>
                          <a:schemeClr val="dk2"/>
                        </a:solidFill>
                        <a:latin typeface="Playfair Display"/>
                        <a:ea typeface="Playfair Display"/>
                        <a:cs typeface="Playfair Display"/>
                        <a:sym typeface="Playfair Display"/>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300">
                          <a:solidFill>
                            <a:schemeClr val="dk2"/>
                          </a:solidFill>
                          <a:latin typeface="Playfair Display"/>
                          <a:ea typeface="Playfair Display"/>
                          <a:cs typeface="Playfair Display"/>
                          <a:sym typeface="Playfair Display"/>
                        </a:rPr>
                        <a:t>Install Software Updates</a:t>
                      </a:r>
                      <a:endParaRPr sz="1300">
                        <a:solidFill>
                          <a:schemeClr val="dk2"/>
                        </a:solidFill>
                        <a:latin typeface="Playfair Display"/>
                        <a:ea typeface="Playfair Display"/>
                        <a:cs typeface="Playfair Display"/>
                        <a:sym typeface="Playfair Display"/>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Software updates are issued to patch security vulnerabilities as they are discovered. Teach your students to regularly check for and install software updates as they become available on their devices.</a:t>
                      </a:r>
                      <a:endParaRPr sz="1200">
                        <a:solidFill>
                          <a:schemeClr val="dk2"/>
                        </a:solidFill>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300">
                          <a:solidFill>
                            <a:schemeClr val="dk2"/>
                          </a:solidFill>
                          <a:latin typeface="Playfair Display"/>
                          <a:ea typeface="Playfair Display"/>
                          <a:cs typeface="Playfair Display"/>
                          <a:sym typeface="Playfair Display"/>
                        </a:rPr>
                        <a:t>The Internet is Forever</a:t>
                      </a:r>
                      <a:endParaRPr sz="1300">
                        <a:solidFill>
                          <a:schemeClr val="dk2"/>
                        </a:solidFill>
                        <a:latin typeface="Playfair Display"/>
                        <a:ea typeface="Playfair Display"/>
                        <a:cs typeface="Playfair Display"/>
                        <a:sym typeface="Playfair Display"/>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Content uploaded onto the internet is available even after it has been deleted.  Before posting anything online, teach your students to think about the privacy risks and future harms the content may cause.</a:t>
                      </a:r>
                      <a:endParaRPr sz="1200">
                        <a:solidFill>
                          <a:schemeClr val="dk2"/>
                        </a:solidFill>
                        <a:latin typeface="Playfair Display"/>
                        <a:ea typeface="Playfair Display"/>
                        <a:cs typeface="Playfair Display"/>
                        <a:sym typeface="Playfair Display"/>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300">
                          <a:solidFill>
                            <a:schemeClr val="dk2"/>
                          </a:solidFill>
                          <a:latin typeface="Playfair Display"/>
                          <a:ea typeface="Playfair Display"/>
                          <a:cs typeface="Playfair Display"/>
                          <a:sym typeface="Playfair Display"/>
                        </a:rPr>
                        <a:t>Delete Apps and Accounts</a:t>
                      </a:r>
                      <a:endParaRPr sz="13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Teach students to delete apps and accounts they no longer use to minimize data maintained about them by third parties.</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300">
                          <a:solidFill>
                            <a:schemeClr val="dk2"/>
                          </a:solidFill>
                          <a:latin typeface="Playfair Display"/>
                          <a:ea typeface="Playfair Display"/>
                          <a:cs typeface="Playfair Display"/>
                          <a:sym typeface="Playfair Display"/>
                        </a:rPr>
                        <a:t>Recognize Targeted Ads</a:t>
                      </a:r>
                      <a:endParaRPr sz="13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Data about you can be used to customize advertisements in an attempt to convince you to purchase items. This may look like an ad for something you looked up recently or ads tailored to your interests on social media. Learning to identify targeted ads will make your students smarter consumers.</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300">
                          <a:solidFill>
                            <a:schemeClr val="dk2"/>
                          </a:solidFill>
                          <a:latin typeface="Playfair Display"/>
                          <a:ea typeface="Playfair Display"/>
                          <a:cs typeface="Playfair Display"/>
                          <a:sym typeface="Playfair Display"/>
                        </a:rPr>
                        <a:t>Privacy Tools</a:t>
                      </a:r>
                      <a:endParaRPr sz="13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Playfair Display"/>
                          <a:ea typeface="Playfair Display"/>
                          <a:cs typeface="Playfair Display"/>
                          <a:sym typeface="Playfair Display"/>
                        </a:rPr>
                        <a:t>Incognito browsers, ad blockers, VPNs are not perfect but they can limit the amount of data collected about users browsing online. </a:t>
                      </a:r>
                      <a:endParaRPr sz="12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64"/>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How to Protect Privacy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5"/>
          <p:cNvSpPr txBox="1">
            <a:spLocks noGrp="1"/>
          </p:cNvSpPr>
          <p:nvPr>
            <p:ph type="title"/>
          </p:nvPr>
        </p:nvSpPr>
        <p:spPr>
          <a:xfrm>
            <a:off x="311700" y="448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Privacy Principles: What to look for </a:t>
            </a:r>
            <a:endParaRPr/>
          </a:p>
        </p:txBody>
      </p:sp>
      <p:graphicFrame>
        <p:nvGraphicFramePr>
          <p:cNvPr id="339" name="Google Shape;339;p65"/>
          <p:cNvGraphicFramePr/>
          <p:nvPr/>
        </p:nvGraphicFramePr>
        <p:xfrm>
          <a:off x="459800" y="788713"/>
          <a:ext cx="8224400" cy="3825060"/>
        </p:xfrm>
        <a:graphic>
          <a:graphicData uri="http://schemas.openxmlformats.org/drawingml/2006/table">
            <a:tbl>
              <a:tblPr>
                <a:noFill/>
                <a:tableStyleId>{EEC5DF28-218A-4AEA-9998-A2805950CAE3}</a:tableStyleId>
              </a:tblPr>
              <a:tblGrid>
                <a:gridCol w="2514975">
                  <a:extLst>
                    <a:ext uri="{9D8B030D-6E8A-4147-A177-3AD203B41FA5}">
                      <a16:colId xmlns:a16="http://schemas.microsoft.com/office/drawing/2014/main" val="20000"/>
                    </a:ext>
                  </a:extLst>
                </a:gridCol>
                <a:gridCol w="57094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900" b="1">
                          <a:solidFill>
                            <a:schemeClr val="dk2"/>
                          </a:solidFill>
                          <a:latin typeface="Playfair Display"/>
                          <a:ea typeface="Playfair Display"/>
                          <a:cs typeface="Playfair Display"/>
                          <a:sym typeface="Playfair Display"/>
                        </a:rPr>
                        <a:t>Principle</a:t>
                      </a:r>
                      <a:endParaRPr sz="1900" b="1">
                        <a:solidFill>
                          <a:schemeClr val="dk2"/>
                        </a:solidFill>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sz="1900" b="1">
                          <a:solidFill>
                            <a:schemeClr val="dk2"/>
                          </a:solidFill>
                          <a:latin typeface="Playfair Display"/>
                          <a:ea typeface="Playfair Display"/>
                          <a:cs typeface="Playfair Display"/>
                          <a:sym typeface="Playfair Display"/>
                        </a:rPr>
                        <a:t>Think about…</a:t>
                      </a:r>
                      <a:endParaRPr sz="1900" b="1">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Transparency</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Does the privacy policy tell you what personal information about you and your students will be collected and why?</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Information Protection</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What protections does the educational technology have in place for data maintained about you and your students?</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Information Correction and Review</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Do you and your students have the option to look over your data and correct any mistakes?</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Choice</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Can you choose how the educational technology collects information about you and your students or how the company uses it?</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Accountability</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Are there incident response procedures to manage the company’s response if something goes wrong with data maintained about your students?</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6"/>
          <p:cNvSpPr txBox="1"/>
          <p:nvPr/>
        </p:nvSpPr>
        <p:spPr>
          <a:xfrm>
            <a:off x="375975" y="1504887"/>
            <a:ext cx="1923900" cy="186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49910"/>
                </a:solidFill>
                <a:latin typeface="Lato"/>
                <a:ea typeface="Lato"/>
                <a:cs typeface="Lato"/>
                <a:sym typeface="Lato"/>
              </a:rPr>
              <a:t>Easy to understand, well-received and tested iconographic framework that can be used standalone or for a deeper dive into a product’s privacy evaluation.</a:t>
            </a:r>
            <a:endParaRPr>
              <a:solidFill>
                <a:srgbClr val="249910"/>
              </a:solidFill>
              <a:latin typeface="Lato"/>
              <a:ea typeface="Lato"/>
              <a:cs typeface="Lato"/>
              <a:sym typeface="Lato"/>
            </a:endParaRPr>
          </a:p>
        </p:txBody>
      </p:sp>
      <p:sp>
        <p:nvSpPr>
          <p:cNvPr id="345" name="Google Shape;345;p66"/>
          <p:cNvSpPr txBox="1"/>
          <p:nvPr/>
        </p:nvSpPr>
        <p:spPr>
          <a:xfrm>
            <a:off x="375963" y="735488"/>
            <a:ext cx="1923900" cy="831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a:solidFill>
                  <a:srgbClr val="3A3A3A"/>
                </a:solidFill>
                <a:latin typeface="Lato"/>
                <a:ea typeface="Lato"/>
                <a:cs typeface="Lato"/>
                <a:sym typeface="Lato"/>
              </a:rPr>
              <a:t>Privacy Ratings</a:t>
            </a:r>
            <a:endParaRPr sz="2400" b="1">
              <a:solidFill>
                <a:srgbClr val="3A3A3A"/>
              </a:solidFill>
              <a:latin typeface="Lato"/>
              <a:ea typeface="Lato"/>
              <a:cs typeface="Lato"/>
              <a:sym typeface="Lato"/>
            </a:endParaRPr>
          </a:p>
        </p:txBody>
      </p:sp>
      <p:sp>
        <p:nvSpPr>
          <p:cNvPr id="346" name="Google Shape;346;p66"/>
          <p:cNvSpPr txBox="1"/>
          <p:nvPr/>
        </p:nvSpPr>
        <p:spPr>
          <a:xfrm>
            <a:off x="6402800" y="917975"/>
            <a:ext cx="2502000" cy="7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49FA3"/>
                </a:solidFill>
                <a:latin typeface="Lato"/>
                <a:ea typeface="Lato"/>
                <a:cs typeface="Lato"/>
                <a:sym typeface="Lato"/>
              </a:rPr>
              <a:t>Meets our minimum requirements for privacy and security practices.</a:t>
            </a:r>
            <a:br>
              <a:rPr lang="en"/>
            </a:br>
            <a:endParaRPr/>
          </a:p>
        </p:txBody>
      </p:sp>
      <p:sp>
        <p:nvSpPr>
          <p:cNvPr id="347" name="Google Shape;347;p66"/>
          <p:cNvSpPr txBox="1"/>
          <p:nvPr/>
        </p:nvSpPr>
        <p:spPr>
          <a:xfrm>
            <a:off x="6402800" y="2042475"/>
            <a:ext cx="2502000" cy="7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8855"/>
                </a:solidFill>
                <a:latin typeface="Lato"/>
                <a:ea typeface="Lato"/>
                <a:cs typeface="Lato"/>
                <a:sym typeface="Lato"/>
              </a:rPr>
              <a:t>Does not meet our recommendations for privacy and security practices.</a:t>
            </a:r>
            <a:endParaRPr/>
          </a:p>
        </p:txBody>
      </p:sp>
      <p:sp>
        <p:nvSpPr>
          <p:cNvPr id="348" name="Google Shape;348;p66"/>
          <p:cNvSpPr txBox="1"/>
          <p:nvPr/>
        </p:nvSpPr>
        <p:spPr>
          <a:xfrm>
            <a:off x="6402800" y="3313798"/>
            <a:ext cx="2653200" cy="7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E06666"/>
                </a:solidFill>
                <a:latin typeface="Lato"/>
                <a:ea typeface="Lato"/>
                <a:cs typeface="Lato"/>
                <a:sym typeface="Lato"/>
              </a:rPr>
              <a:t>Fails to meet our basic requirements for privacy, which include a detailed privacy policy.</a:t>
            </a:r>
            <a:endParaRPr sz="1200">
              <a:latin typeface="Lato"/>
              <a:ea typeface="Lato"/>
              <a:cs typeface="Lato"/>
              <a:sym typeface="Lato"/>
            </a:endParaRPr>
          </a:p>
        </p:txBody>
      </p:sp>
      <p:cxnSp>
        <p:nvCxnSpPr>
          <p:cNvPr id="349" name="Google Shape;349;p66"/>
          <p:cNvCxnSpPr/>
          <p:nvPr/>
        </p:nvCxnSpPr>
        <p:spPr>
          <a:xfrm flipH="1">
            <a:off x="6305050" y="689363"/>
            <a:ext cx="6300" cy="1086300"/>
          </a:xfrm>
          <a:prstGeom prst="straightConnector1">
            <a:avLst/>
          </a:prstGeom>
          <a:noFill/>
          <a:ln w="19050" cap="flat" cmpd="sng">
            <a:solidFill>
              <a:srgbClr val="535353"/>
            </a:solidFill>
            <a:prstDash val="solid"/>
            <a:round/>
            <a:headEnd type="none" w="med" len="med"/>
            <a:tailEnd type="none" w="med" len="med"/>
          </a:ln>
        </p:spPr>
      </p:cxnSp>
      <p:cxnSp>
        <p:nvCxnSpPr>
          <p:cNvPr id="350" name="Google Shape;350;p66"/>
          <p:cNvCxnSpPr/>
          <p:nvPr/>
        </p:nvCxnSpPr>
        <p:spPr>
          <a:xfrm flipH="1">
            <a:off x="6305050" y="1967113"/>
            <a:ext cx="6300" cy="1086300"/>
          </a:xfrm>
          <a:prstGeom prst="straightConnector1">
            <a:avLst/>
          </a:prstGeom>
          <a:noFill/>
          <a:ln w="19050" cap="flat" cmpd="sng">
            <a:solidFill>
              <a:srgbClr val="535353"/>
            </a:solidFill>
            <a:prstDash val="solid"/>
            <a:round/>
            <a:headEnd type="none" w="med" len="med"/>
            <a:tailEnd type="none" w="med" len="med"/>
          </a:ln>
        </p:spPr>
      </p:cxnSp>
      <p:cxnSp>
        <p:nvCxnSpPr>
          <p:cNvPr id="351" name="Google Shape;351;p66"/>
          <p:cNvCxnSpPr/>
          <p:nvPr/>
        </p:nvCxnSpPr>
        <p:spPr>
          <a:xfrm>
            <a:off x="6307750" y="3508773"/>
            <a:ext cx="900" cy="514800"/>
          </a:xfrm>
          <a:prstGeom prst="straightConnector1">
            <a:avLst/>
          </a:prstGeom>
          <a:noFill/>
          <a:ln w="19050" cap="flat" cmpd="sng">
            <a:solidFill>
              <a:srgbClr val="535353"/>
            </a:solidFill>
            <a:prstDash val="solid"/>
            <a:round/>
            <a:headEnd type="none" w="med" len="med"/>
            <a:tailEnd type="none" w="med" len="med"/>
          </a:ln>
        </p:spPr>
      </p:cxnSp>
      <p:pic>
        <p:nvPicPr>
          <p:cNvPr id="352" name="Google Shape;352;p66"/>
          <p:cNvPicPr preferRelativeResize="0"/>
          <p:nvPr/>
        </p:nvPicPr>
        <p:blipFill>
          <a:blip r:embed="rId3">
            <a:alphaModFix/>
          </a:blip>
          <a:stretch>
            <a:fillRect/>
          </a:stretch>
        </p:blipFill>
        <p:spPr>
          <a:xfrm>
            <a:off x="2881500" y="3444464"/>
            <a:ext cx="2653200" cy="720286"/>
          </a:xfrm>
          <a:prstGeom prst="rect">
            <a:avLst/>
          </a:prstGeom>
          <a:noFill/>
          <a:ln>
            <a:noFill/>
          </a:ln>
        </p:spPr>
      </p:pic>
      <p:pic>
        <p:nvPicPr>
          <p:cNvPr id="353" name="Google Shape;353;p66"/>
          <p:cNvPicPr preferRelativeResize="0"/>
          <p:nvPr/>
        </p:nvPicPr>
        <p:blipFill>
          <a:blip r:embed="rId4">
            <a:alphaModFix/>
          </a:blip>
          <a:stretch>
            <a:fillRect/>
          </a:stretch>
        </p:blipFill>
        <p:spPr>
          <a:xfrm>
            <a:off x="2881498" y="2254952"/>
            <a:ext cx="3248409" cy="633600"/>
          </a:xfrm>
          <a:prstGeom prst="rect">
            <a:avLst/>
          </a:prstGeom>
          <a:noFill/>
          <a:ln>
            <a:noFill/>
          </a:ln>
        </p:spPr>
      </p:pic>
      <p:pic>
        <p:nvPicPr>
          <p:cNvPr id="354" name="Google Shape;354;p66"/>
          <p:cNvPicPr preferRelativeResize="0"/>
          <p:nvPr/>
        </p:nvPicPr>
        <p:blipFill>
          <a:blip r:embed="rId5">
            <a:alphaModFix/>
          </a:blip>
          <a:stretch>
            <a:fillRect/>
          </a:stretch>
        </p:blipFill>
        <p:spPr>
          <a:xfrm>
            <a:off x="2881488" y="894325"/>
            <a:ext cx="3058026" cy="6763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7"/>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New Tech &amp; Emerging Tech</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8"/>
          <p:cNvSpPr txBox="1">
            <a:spLocks noGrp="1"/>
          </p:cNvSpPr>
          <p:nvPr>
            <p:ph type="title"/>
          </p:nvPr>
        </p:nvSpPr>
        <p:spPr>
          <a:xfrm>
            <a:off x="311700" y="55675"/>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Risks When Adopting New Technology</a:t>
            </a:r>
            <a:endParaRPr/>
          </a:p>
        </p:txBody>
      </p:sp>
      <p:graphicFrame>
        <p:nvGraphicFramePr>
          <p:cNvPr id="365" name="Google Shape;365;p68"/>
          <p:cNvGraphicFramePr/>
          <p:nvPr/>
        </p:nvGraphicFramePr>
        <p:xfrm>
          <a:off x="311700" y="681775"/>
          <a:ext cx="8520600" cy="4099440"/>
        </p:xfrm>
        <a:graphic>
          <a:graphicData uri="http://schemas.openxmlformats.org/drawingml/2006/table">
            <a:tbl>
              <a:tblPr>
                <a:noFill/>
                <a:tableStyleId>{EEC5DF28-218A-4AEA-9998-A2805950CAE3}</a:tableStyleId>
              </a:tblPr>
              <a:tblGrid>
                <a:gridCol w="2406700">
                  <a:extLst>
                    <a:ext uri="{9D8B030D-6E8A-4147-A177-3AD203B41FA5}">
                      <a16:colId xmlns:a16="http://schemas.microsoft.com/office/drawing/2014/main" val="20000"/>
                    </a:ext>
                  </a:extLst>
                </a:gridCol>
                <a:gridCol w="61139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1800" b="1">
                          <a:solidFill>
                            <a:schemeClr val="dk2"/>
                          </a:solidFill>
                          <a:latin typeface="Playfair Display"/>
                          <a:ea typeface="Playfair Display"/>
                          <a:cs typeface="Playfair Display"/>
                          <a:sym typeface="Playfair Display"/>
                        </a:rPr>
                        <a:t>What is it?</a:t>
                      </a:r>
                      <a:endParaRPr sz="1800" b="1">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sz="1300">
                          <a:solidFill>
                            <a:schemeClr val="dk2"/>
                          </a:solidFill>
                          <a:latin typeface="Playfair Display"/>
                          <a:ea typeface="Playfair Display"/>
                          <a:cs typeface="Playfair Display"/>
                          <a:sym typeface="Playfair Display"/>
                        </a:rPr>
                        <a:t>Voice-activated technology (Alexa, Google, and Siri), Monitoring software, Proctoring software, Virtual reality devices, Wearable devices, and apps that collect sensitive data.</a:t>
                      </a:r>
                      <a:endParaRPr sz="13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800" b="1">
                          <a:solidFill>
                            <a:schemeClr val="dk2"/>
                          </a:solidFill>
                          <a:latin typeface="Playfair Display"/>
                          <a:ea typeface="Playfair Display"/>
                          <a:cs typeface="Playfair Display"/>
                          <a:sym typeface="Playfair Display"/>
                        </a:rPr>
                        <a:t>Benefits</a:t>
                      </a:r>
                      <a:endParaRPr sz="1800" b="1">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Customizable for classroom activities</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Teaches students to look for solutions on their own</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Can help teachers get more students engaged</a:t>
                      </a:r>
                      <a:endParaRPr sz="13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800" b="1">
                          <a:solidFill>
                            <a:schemeClr val="dk2"/>
                          </a:solidFill>
                          <a:latin typeface="Playfair Display"/>
                          <a:ea typeface="Playfair Display"/>
                          <a:cs typeface="Playfair Display"/>
                          <a:sym typeface="Playfair Display"/>
                        </a:rPr>
                        <a:t>Risks</a:t>
                      </a:r>
                      <a:endParaRPr sz="1800" b="1">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Most are designed for consumer use (not educational use) so they may not comply with applicable child privacy laws</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May not recognize all children’s input equally</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Could deliver age-inappropriate content</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Capability of listening and recording when not prompted</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Data may be shared with or sold to third parties</a:t>
                      </a:r>
                      <a:endParaRPr sz="13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800" b="1">
                          <a:solidFill>
                            <a:schemeClr val="dk2"/>
                          </a:solidFill>
                          <a:latin typeface="Playfair Display"/>
                          <a:ea typeface="Playfair Display"/>
                          <a:cs typeface="Playfair Display"/>
                          <a:sym typeface="Playfair Display"/>
                        </a:rPr>
                        <a:t>Recommendations</a:t>
                      </a:r>
                      <a:endParaRPr sz="1800" b="1">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Check school and district policies for if you can use particular technologies in your classroom.</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Give notice to parents and obtain appropriate consent before using new technology in your classroom.</a:t>
                      </a:r>
                      <a:endParaRPr sz="1300">
                        <a:solidFill>
                          <a:schemeClr val="dk2"/>
                        </a:solidFill>
                        <a:latin typeface="Playfair Display"/>
                        <a:ea typeface="Playfair Display"/>
                        <a:cs typeface="Playfair Display"/>
                        <a:sym typeface="Playfair Display"/>
                      </a:endParaRPr>
                    </a:p>
                    <a:p>
                      <a:pPr marL="457200" lvl="0" indent="-311150" algn="l" rtl="0">
                        <a:spcBef>
                          <a:spcPts val="0"/>
                        </a:spcBef>
                        <a:spcAft>
                          <a:spcPts val="0"/>
                        </a:spcAft>
                        <a:buClr>
                          <a:schemeClr val="dk2"/>
                        </a:buClr>
                        <a:buSzPts val="1300"/>
                        <a:buFont typeface="Playfair Display"/>
                        <a:buChar char="●"/>
                      </a:pPr>
                      <a:r>
                        <a:rPr lang="en" sz="1300">
                          <a:solidFill>
                            <a:schemeClr val="dk2"/>
                          </a:solidFill>
                          <a:latin typeface="Playfair Display"/>
                          <a:ea typeface="Playfair Display"/>
                          <a:cs typeface="Playfair Display"/>
                          <a:sym typeface="Playfair Display"/>
                        </a:rPr>
                        <a:t>Customize privacy settings to increase protections for your students.</a:t>
                      </a:r>
                      <a:endParaRPr sz="1300">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3"/>
          <p:cNvSpPr txBox="1">
            <a:spLocks noGrp="1"/>
          </p:cNvSpPr>
          <p:nvPr>
            <p:ph type="title"/>
          </p:nvPr>
        </p:nvSpPr>
        <p:spPr>
          <a:xfrm>
            <a:off x="509550" y="157775"/>
            <a:ext cx="8124900" cy="693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Training Modules</a:t>
            </a:r>
            <a:endParaRPr/>
          </a:p>
        </p:txBody>
      </p:sp>
      <p:sp>
        <p:nvSpPr>
          <p:cNvPr id="142" name="Google Shape;142;p33"/>
          <p:cNvSpPr txBox="1"/>
          <p:nvPr/>
        </p:nvSpPr>
        <p:spPr>
          <a:xfrm>
            <a:off x="606200" y="806325"/>
            <a:ext cx="7924800" cy="3570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lt1"/>
              </a:buClr>
              <a:buSzPts val="2200"/>
              <a:buFont typeface="Lato"/>
              <a:buAutoNum type="arabicPeriod"/>
            </a:pPr>
            <a:r>
              <a:rPr lang="en" sz="2200">
                <a:solidFill>
                  <a:schemeClr val="lt1"/>
                </a:solidFill>
                <a:latin typeface="Lato"/>
                <a:ea typeface="Lato"/>
                <a:cs typeface="Lato"/>
                <a:sym typeface="Lato"/>
              </a:rPr>
              <a:t>What is Student Privacy?</a:t>
            </a:r>
            <a:endParaRPr sz="2200">
              <a:solidFill>
                <a:schemeClr val="lt1"/>
              </a:solidFill>
              <a:latin typeface="Lato"/>
              <a:ea typeface="Lato"/>
              <a:cs typeface="Lato"/>
              <a:sym typeface="Lato"/>
            </a:endParaRPr>
          </a:p>
          <a:p>
            <a:pPr marL="457200" lvl="0" indent="-368300" algn="l" rtl="0">
              <a:spcBef>
                <a:spcPts val="0"/>
              </a:spcBef>
              <a:spcAft>
                <a:spcPts val="0"/>
              </a:spcAft>
              <a:buClr>
                <a:schemeClr val="lt1"/>
              </a:buClr>
              <a:buSzPts val="2200"/>
              <a:buFont typeface="Lato"/>
              <a:buAutoNum type="arabicPeriod"/>
            </a:pPr>
            <a:r>
              <a:rPr lang="en" sz="2200">
                <a:solidFill>
                  <a:schemeClr val="lt1"/>
                </a:solidFill>
                <a:latin typeface="Lato"/>
                <a:ea typeface="Lato"/>
                <a:cs typeface="Lato"/>
                <a:sym typeface="Lato"/>
              </a:rPr>
              <a:t>Student Data</a:t>
            </a:r>
            <a:endParaRPr sz="2200">
              <a:solidFill>
                <a:schemeClr val="lt1"/>
              </a:solidFill>
              <a:latin typeface="Lato"/>
              <a:ea typeface="Lato"/>
              <a:cs typeface="Lato"/>
              <a:sym typeface="Lato"/>
            </a:endParaRPr>
          </a:p>
          <a:p>
            <a:pPr marL="457200" lvl="0" indent="-368300" algn="l" rtl="0">
              <a:spcBef>
                <a:spcPts val="0"/>
              </a:spcBef>
              <a:spcAft>
                <a:spcPts val="0"/>
              </a:spcAft>
              <a:buClr>
                <a:schemeClr val="lt1"/>
              </a:buClr>
              <a:buSzPts val="2200"/>
              <a:buFont typeface="Lato"/>
              <a:buAutoNum type="arabicPeriod"/>
            </a:pPr>
            <a:r>
              <a:rPr lang="en" sz="2200">
                <a:solidFill>
                  <a:schemeClr val="lt1"/>
                </a:solidFill>
                <a:latin typeface="Lato"/>
                <a:ea typeface="Lato"/>
                <a:cs typeface="Lato"/>
                <a:sym typeface="Lato"/>
              </a:rPr>
              <a:t>Educational Technology</a:t>
            </a:r>
            <a:endParaRPr sz="2200">
              <a:solidFill>
                <a:schemeClr val="lt1"/>
              </a:solidFill>
              <a:latin typeface="Lato"/>
              <a:ea typeface="Lato"/>
              <a:cs typeface="Lato"/>
              <a:sym typeface="Lato"/>
            </a:endParaRPr>
          </a:p>
          <a:p>
            <a:pPr marL="457200" lvl="0" indent="-368300" algn="l" rtl="0">
              <a:spcBef>
                <a:spcPts val="0"/>
              </a:spcBef>
              <a:spcAft>
                <a:spcPts val="0"/>
              </a:spcAft>
              <a:buClr>
                <a:schemeClr val="lt1"/>
              </a:buClr>
              <a:buSzPts val="2200"/>
              <a:buFont typeface="Lato"/>
              <a:buAutoNum type="arabicPeriod"/>
            </a:pPr>
            <a:r>
              <a:rPr lang="en" sz="2200">
                <a:solidFill>
                  <a:schemeClr val="lt1"/>
                </a:solidFill>
                <a:latin typeface="Lato"/>
                <a:ea typeface="Lato"/>
                <a:cs typeface="Lato"/>
                <a:sym typeface="Lato"/>
              </a:rPr>
              <a:t>Vetting Educational Technology</a:t>
            </a:r>
            <a:endParaRPr sz="2200">
              <a:solidFill>
                <a:schemeClr val="lt1"/>
              </a:solidFill>
              <a:latin typeface="Lato"/>
              <a:ea typeface="Lato"/>
              <a:cs typeface="Lato"/>
              <a:sym typeface="Lato"/>
            </a:endParaRPr>
          </a:p>
          <a:p>
            <a:pPr marL="457200" lvl="0" indent="-368300" algn="l" rtl="0">
              <a:spcBef>
                <a:spcPts val="0"/>
              </a:spcBef>
              <a:spcAft>
                <a:spcPts val="0"/>
              </a:spcAft>
              <a:buClr>
                <a:schemeClr val="lt1"/>
              </a:buClr>
              <a:buSzPts val="2200"/>
              <a:buFont typeface="Lato"/>
              <a:buAutoNum type="arabicPeriod"/>
            </a:pPr>
            <a:r>
              <a:rPr lang="en" sz="2200">
                <a:solidFill>
                  <a:schemeClr val="lt1"/>
                </a:solidFill>
                <a:latin typeface="Lato"/>
                <a:ea typeface="Lato"/>
                <a:cs typeface="Lato"/>
                <a:sym typeface="Lato"/>
              </a:rPr>
              <a:t>Compliance (FERPA, COPPA, and PPRA)</a:t>
            </a:r>
            <a:endParaRPr sz="2200">
              <a:solidFill>
                <a:schemeClr val="lt1"/>
              </a:solidFill>
              <a:latin typeface="Lato"/>
              <a:ea typeface="Lato"/>
              <a:cs typeface="Lato"/>
              <a:sym typeface="Lato"/>
            </a:endParaRPr>
          </a:p>
          <a:p>
            <a:pPr marL="457200" lvl="0" indent="-368300" algn="l" rtl="0">
              <a:spcBef>
                <a:spcPts val="0"/>
              </a:spcBef>
              <a:spcAft>
                <a:spcPts val="0"/>
              </a:spcAft>
              <a:buClr>
                <a:schemeClr val="lt1"/>
              </a:buClr>
              <a:buSzPts val="2200"/>
              <a:buFont typeface="Lato"/>
              <a:buAutoNum type="arabicPeriod"/>
            </a:pPr>
            <a:r>
              <a:rPr lang="en" sz="2200">
                <a:solidFill>
                  <a:schemeClr val="lt1"/>
                </a:solidFill>
                <a:latin typeface="Lato"/>
                <a:ea typeface="Lato"/>
                <a:cs typeface="Lato"/>
                <a:sym typeface="Lato"/>
              </a:rPr>
              <a:t>Communicating with Students and Parents</a:t>
            </a:r>
            <a:endParaRPr sz="2200">
              <a:solidFill>
                <a:schemeClr val="lt1"/>
              </a:solidFill>
              <a:latin typeface="Lato"/>
              <a:ea typeface="Lato"/>
              <a:cs typeface="Lato"/>
              <a:sym typeface="Lato"/>
            </a:endParaRPr>
          </a:p>
          <a:p>
            <a:pPr marL="457200" lvl="0" indent="-368300" algn="l" rtl="0">
              <a:spcBef>
                <a:spcPts val="0"/>
              </a:spcBef>
              <a:spcAft>
                <a:spcPts val="0"/>
              </a:spcAft>
              <a:buClr>
                <a:schemeClr val="lt1"/>
              </a:buClr>
              <a:buSzPts val="2200"/>
              <a:buFont typeface="Lato"/>
              <a:buAutoNum type="arabicPeriod"/>
            </a:pPr>
            <a:r>
              <a:rPr lang="en" sz="2200">
                <a:solidFill>
                  <a:schemeClr val="lt1"/>
                </a:solidFill>
                <a:latin typeface="Lato"/>
                <a:ea typeface="Lato"/>
                <a:cs typeface="Lato"/>
                <a:sym typeface="Lato"/>
              </a:rPr>
              <a:t>Teaching Students About Privacy</a:t>
            </a:r>
            <a:endParaRPr sz="2200">
              <a:solidFill>
                <a:schemeClr val="lt1"/>
              </a:solidFill>
              <a:latin typeface="Lato"/>
              <a:ea typeface="Lato"/>
              <a:cs typeface="Lato"/>
              <a:sym typeface="Lato"/>
            </a:endParaRPr>
          </a:p>
          <a:p>
            <a:pPr marL="457200" lvl="0" indent="-368300" algn="l" rtl="0">
              <a:spcBef>
                <a:spcPts val="0"/>
              </a:spcBef>
              <a:spcAft>
                <a:spcPts val="0"/>
              </a:spcAft>
              <a:buClr>
                <a:schemeClr val="lt1"/>
              </a:buClr>
              <a:buSzPts val="2200"/>
              <a:buFont typeface="Lato"/>
              <a:buAutoNum type="arabicPeriod"/>
            </a:pPr>
            <a:r>
              <a:rPr lang="en" sz="2200">
                <a:solidFill>
                  <a:schemeClr val="lt1"/>
                </a:solidFill>
                <a:latin typeface="Lato"/>
                <a:ea typeface="Lato"/>
                <a:cs typeface="Lato"/>
                <a:sym typeface="Lato"/>
              </a:rPr>
              <a:t>How to Protect Privacy</a:t>
            </a:r>
            <a:endParaRPr sz="2200">
              <a:solidFill>
                <a:schemeClr val="lt1"/>
              </a:solidFill>
              <a:latin typeface="Lato"/>
              <a:ea typeface="Lato"/>
              <a:cs typeface="Lato"/>
              <a:sym typeface="Lato"/>
            </a:endParaRPr>
          </a:p>
          <a:p>
            <a:pPr marL="457200" lvl="0" indent="-368300" algn="l" rtl="0">
              <a:spcBef>
                <a:spcPts val="0"/>
              </a:spcBef>
              <a:spcAft>
                <a:spcPts val="0"/>
              </a:spcAft>
              <a:buClr>
                <a:schemeClr val="lt1"/>
              </a:buClr>
              <a:buSzPts val="2200"/>
              <a:buFont typeface="Lato"/>
              <a:buAutoNum type="arabicPeriod"/>
            </a:pPr>
            <a:r>
              <a:rPr lang="en" sz="2200">
                <a:solidFill>
                  <a:schemeClr val="lt1"/>
                </a:solidFill>
                <a:latin typeface="Lato"/>
                <a:ea typeface="Lato"/>
                <a:cs typeface="Lato"/>
                <a:sym typeface="Lato"/>
              </a:rPr>
              <a:t>New and Emerging Tech </a:t>
            </a:r>
            <a:endParaRPr sz="2200">
              <a:solidFill>
                <a:schemeClr val="lt1"/>
              </a:solidFill>
              <a:latin typeface="Lato"/>
              <a:ea typeface="Lato"/>
              <a:cs typeface="Lato"/>
              <a:sym typeface="Lato"/>
            </a:endParaRPr>
          </a:p>
          <a:p>
            <a:pPr marL="457200" lvl="0" indent="-368300" algn="l" rtl="0">
              <a:spcBef>
                <a:spcPts val="0"/>
              </a:spcBef>
              <a:spcAft>
                <a:spcPts val="0"/>
              </a:spcAft>
              <a:buClr>
                <a:schemeClr val="lt1"/>
              </a:buClr>
              <a:buSzPts val="2200"/>
              <a:buFont typeface="Lato"/>
              <a:buAutoNum type="arabicPeriod"/>
            </a:pPr>
            <a:r>
              <a:rPr lang="en" sz="2200">
                <a:solidFill>
                  <a:schemeClr val="lt1"/>
                </a:solidFill>
                <a:latin typeface="Lato"/>
                <a:ea typeface="Lato"/>
                <a:cs typeface="Lato"/>
                <a:sym typeface="Lato"/>
              </a:rPr>
              <a:t>Quiz</a:t>
            </a:r>
            <a:endParaRPr sz="2200">
              <a:solidFill>
                <a:schemeClr val="lt1"/>
              </a:solidFill>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9"/>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Quiz</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70"/>
          <p:cNvSpPr txBox="1"/>
          <p:nvPr/>
        </p:nvSpPr>
        <p:spPr>
          <a:xfrm>
            <a:off x="5500125" y="722150"/>
            <a:ext cx="3582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2"/>
                </a:solidFill>
                <a:latin typeface="Playfair Display"/>
                <a:ea typeface="Playfair Display"/>
                <a:cs typeface="Playfair Display"/>
                <a:sym typeface="Playfair Display"/>
              </a:rPr>
              <a:t>How are you feeling today?</a:t>
            </a:r>
            <a:endParaRPr b="1">
              <a:latin typeface="Lato"/>
              <a:ea typeface="Lato"/>
              <a:cs typeface="Lato"/>
              <a:sym typeface="Lato"/>
            </a:endParaRPr>
          </a:p>
        </p:txBody>
      </p:sp>
      <p:sp>
        <p:nvSpPr>
          <p:cNvPr id="376" name="Google Shape;376;p70"/>
          <p:cNvSpPr txBox="1"/>
          <p:nvPr/>
        </p:nvSpPr>
        <p:spPr>
          <a:xfrm>
            <a:off x="5500125" y="3121900"/>
            <a:ext cx="3582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2"/>
                </a:solidFill>
                <a:latin typeface="Playfair Display"/>
                <a:ea typeface="Playfair Display"/>
                <a:cs typeface="Playfair Display"/>
                <a:sym typeface="Playfair Display"/>
              </a:rPr>
              <a:t>Elaborate: </a:t>
            </a:r>
            <a:endParaRPr b="1">
              <a:latin typeface="Lato"/>
              <a:ea typeface="Lato"/>
              <a:cs typeface="Lato"/>
              <a:sym typeface="Lato"/>
            </a:endParaRPr>
          </a:p>
        </p:txBody>
      </p:sp>
      <p:cxnSp>
        <p:nvCxnSpPr>
          <p:cNvPr id="377" name="Google Shape;377;p70"/>
          <p:cNvCxnSpPr/>
          <p:nvPr/>
        </p:nvCxnSpPr>
        <p:spPr>
          <a:xfrm>
            <a:off x="6736650" y="3430250"/>
            <a:ext cx="2049900" cy="0"/>
          </a:xfrm>
          <a:prstGeom prst="straightConnector1">
            <a:avLst/>
          </a:prstGeom>
          <a:noFill/>
          <a:ln w="9525" cap="flat" cmpd="sng">
            <a:solidFill>
              <a:schemeClr val="dk2"/>
            </a:solidFill>
            <a:prstDash val="solid"/>
            <a:round/>
            <a:headEnd type="none" w="med" len="med"/>
            <a:tailEnd type="none" w="med" len="med"/>
          </a:ln>
        </p:spPr>
      </p:cxnSp>
      <p:cxnSp>
        <p:nvCxnSpPr>
          <p:cNvPr id="378" name="Google Shape;378;p70"/>
          <p:cNvCxnSpPr/>
          <p:nvPr/>
        </p:nvCxnSpPr>
        <p:spPr>
          <a:xfrm rot="10800000" flipH="1">
            <a:off x="5617650" y="3813013"/>
            <a:ext cx="3168900" cy="7500"/>
          </a:xfrm>
          <a:prstGeom prst="straightConnector1">
            <a:avLst/>
          </a:prstGeom>
          <a:noFill/>
          <a:ln w="9525" cap="flat" cmpd="sng">
            <a:solidFill>
              <a:schemeClr val="dk2"/>
            </a:solidFill>
            <a:prstDash val="solid"/>
            <a:round/>
            <a:headEnd type="none" w="med" len="med"/>
            <a:tailEnd type="none" w="med" len="med"/>
          </a:ln>
        </p:spPr>
      </p:cxnSp>
      <p:cxnSp>
        <p:nvCxnSpPr>
          <p:cNvPr id="379" name="Google Shape;379;p70"/>
          <p:cNvCxnSpPr/>
          <p:nvPr/>
        </p:nvCxnSpPr>
        <p:spPr>
          <a:xfrm rot="10800000" flipH="1">
            <a:off x="5617650" y="4203300"/>
            <a:ext cx="3168900" cy="7500"/>
          </a:xfrm>
          <a:prstGeom prst="straightConnector1">
            <a:avLst/>
          </a:prstGeom>
          <a:noFill/>
          <a:ln w="9525" cap="flat" cmpd="sng">
            <a:solidFill>
              <a:schemeClr val="dk2"/>
            </a:solidFill>
            <a:prstDash val="solid"/>
            <a:round/>
            <a:headEnd type="none" w="med" len="med"/>
            <a:tailEnd type="none" w="med" len="med"/>
          </a:ln>
        </p:spPr>
      </p:cxnSp>
      <p:sp>
        <p:nvSpPr>
          <p:cNvPr id="380" name="Google Shape;380;p70"/>
          <p:cNvSpPr txBox="1"/>
          <p:nvPr/>
        </p:nvSpPr>
        <p:spPr>
          <a:xfrm>
            <a:off x="6658900" y="1068625"/>
            <a:ext cx="921600" cy="1123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100"/>
              <a:t>😁</a:t>
            </a:r>
            <a:endParaRPr sz="6100"/>
          </a:p>
        </p:txBody>
      </p:sp>
      <p:sp>
        <p:nvSpPr>
          <p:cNvPr id="381" name="Google Shape;381;p70"/>
          <p:cNvSpPr txBox="1"/>
          <p:nvPr/>
        </p:nvSpPr>
        <p:spPr>
          <a:xfrm>
            <a:off x="6597975" y="2065763"/>
            <a:ext cx="1043700" cy="1123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100"/>
              <a:t>🫠</a:t>
            </a:r>
            <a:endParaRPr sz="6100"/>
          </a:p>
        </p:txBody>
      </p:sp>
      <p:sp>
        <p:nvSpPr>
          <p:cNvPr id="382" name="Google Shape;382;p70"/>
          <p:cNvSpPr txBox="1"/>
          <p:nvPr/>
        </p:nvSpPr>
        <p:spPr>
          <a:xfrm>
            <a:off x="5641300" y="2065763"/>
            <a:ext cx="968400" cy="1123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100"/>
              <a:t>😳</a:t>
            </a:r>
            <a:endParaRPr sz="6100"/>
          </a:p>
        </p:txBody>
      </p:sp>
      <p:sp>
        <p:nvSpPr>
          <p:cNvPr id="383" name="Google Shape;383;p70"/>
          <p:cNvSpPr txBox="1"/>
          <p:nvPr/>
        </p:nvSpPr>
        <p:spPr>
          <a:xfrm>
            <a:off x="7653350" y="1106250"/>
            <a:ext cx="968400" cy="1123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100"/>
              <a:t>🤪</a:t>
            </a:r>
            <a:endParaRPr sz="6100"/>
          </a:p>
        </p:txBody>
      </p:sp>
      <p:sp>
        <p:nvSpPr>
          <p:cNvPr id="384" name="Google Shape;384;p70"/>
          <p:cNvSpPr txBox="1"/>
          <p:nvPr/>
        </p:nvSpPr>
        <p:spPr>
          <a:xfrm>
            <a:off x="5664700" y="1068625"/>
            <a:ext cx="921600" cy="1123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100"/>
              <a:t>🙂</a:t>
            </a:r>
            <a:endParaRPr sz="6100"/>
          </a:p>
        </p:txBody>
      </p:sp>
      <p:sp>
        <p:nvSpPr>
          <p:cNvPr id="385" name="Google Shape;385;p70"/>
          <p:cNvSpPr txBox="1"/>
          <p:nvPr/>
        </p:nvSpPr>
        <p:spPr>
          <a:xfrm>
            <a:off x="7676750" y="2065763"/>
            <a:ext cx="921600" cy="1123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100"/>
              <a:t>😢</a:t>
            </a:r>
            <a:endParaRPr sz="6100"/>
          </a:p>
        </p:txBody>
      </p:sp>
      <p:sp>
        <p:nvSpPr>
          <p:cNvPr id="386" name="Google Shape;386;p70"/>
          <p:cNvSpPr/>
          <p:nvPr/>
        </p:nvSpPr>
        <p:spPr>
          <a:xfrm>
            <a:off x="5390550" y="667650"/>
            <a:ext cx="3623100" cy="380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0"/>
          <p:cNvSpPr txBox="1"/>
          <p:nvPr/>
        </p:nvSpPr>
        <p:spPr>
          <a:xfrm>
            <a:off x="108425" y="69000"/>
            <a:ext cx="51651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chemeClr val="dk2"/>
                </a:solidFill>
                <a:latin typeface="Playfair Display"/>
                <a:ea typeface="Playfair Display"/>
                <a:cs typeface="Playfair Display"/>
                <a:sym typeface="Playfair Display"/>
              </a:rPr>
              <a:t>Concerned about the mental health of her 10th grade students after a traumatic experience the week before, Mrs. Jones creates a survey (pictured) to distribute to all of her students at the beginning of class next Monday.  She plans to share the responses with the school’s counselor to get students any additional help they may need.  Mrs. Jones does not tell anyone about these plans or ask for parental permission to administer the survey. How does this implicate federal laws, if at all?</a:t>
            </a:r>
            <a:endParaRPr sz="1300" b="1">
              <a:solidFill>
                <a:schemeClr val="dk2"/>
              </a:solidFill>
              <a:latin typeface="Playfair Display"/>
              <a:ea typeface="Playfair Display"/>
              <a:cs typeface="Playfair Display"/>
              <a:sym typeface="Playfair Display"/>
            </a:endParaRPr>
          </a:p>
        </p:txBody>
      </p:sp>
      <p:sp>
        <p:nvSpPr>
          <p:cNvPr id="388" name="Google Shape;388;p70"/>
          <p:cNvSpPr txBox="1"/>
          <p:nvPr/>
        </p:nvSpPr>
        <p:spPr>
          <a:xfrm>
            <a:off x="146225" y="1854600"/>
            <a:ext cx="5089500" cy="3185457"/>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1300" dirty="0">
                <a:solidFill>
                  <a:schemeClr val="dk2"/>
                </a:solidFill>
                <a:latin typeface="Playfair Display"/>
                <a:ea typeface="Playfair Display"/>
                <a:cs typeface="Playfair Display"/>
                <a:sym typeface="Playfair Display"/>
              </a:rPr>
              <a:t>A. PPRA does not apply because the survey does not ask </a:t>
            </a:r>
            <a:endParaRPr sz="1300" dirty="0">
              <a:solidFill>
                <a:schemeClr val="dk2"/>
              </a:solidFill>
              <a:latin typeface="Playfair Display"/>
              <a:ea typeface="Playfair Display"/>
              <a:cs typeface="Playfair Display"/>
              <a:sym typeface="Playfair Display"/>
            </a:endParaRPr>
          </a:p>
          <a:p>
            <a:pPr marL="0" lvl="0" indent="457200" rtl="0">
              <a:spcBef>
                <a:spcPts val="0"/>
              </a:spcBef>
              <a:spcAft>
                <a:spcPts val="0"/>
              </a:spcAft>
              <a:buNone/>
            </a:pPr>
            <a:r>
              <a:rPr lang="en" sz="1300" dirty="0">
                <a:solidFill>
                  <a:schemeClr val="dk2"/>
                </a:solidFill>
                <a:latin typeface="Playfair Display"/>
                <a:ea typeface="Playfair Display"/>
                <a:cs typeface="Playfair Display"/>
                <a:sym typeface="Playfair Display"/>
              </a:rPr>
              <a:t>about mental health diagnoses and the students are over </a:t>
            </a:r>
            <a:endParaRPr sz="1300" dirty="0">
              <a:solidFill>
                <a:schemeClr val="dk2"/>
              </a:solidFill>
              <a:latin typeface="Playfair Display"/>
              <a:ea typeface="Playfair Display"/>
              <a:cs typeface="Playfair Display"/>
              <a:sym typeface="Playfair Display"/>
            </a:endParaRPr>
          </a:p>
          <a:p>
            <a:pPr marL="0" lvl="0" indent="457200" rtl="0">
              <a:spcBef>
                <a:spcPts val="0"/>
              </a:spcBef>
              <a:spcAft>
                <a:spcPts val="0"/>
              </a:spcAft>
              <a:buNone/>
            </a:pPr>
            <a:r>
              <a:rPr lang="en" sz="1300" dirty="0">
                <a:solidFill>
                  <a:schemeClr val="dk2"/>
                </a:solidFill>
                <a:latin typeface="Playfair Display"/>
                <a:ea typeface="Playfair Display"/>
                <a:cs typeface="Playfair Display"/>
                <a:sym typeface="Playfair Display"/>
              </a:rPr>
              <a:t>the age of 13. </a:t>
            </a:r>
            <a:endParaRPr sz="1300" dirty="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1300" dirty="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r>
              <a:rPr lang="en" sz="1300" dirty="0">
                <a:solidFill>
                  <a:schemeClr val="dk2"/>
                </a:solidFill>
                <a:latin typeface="Playfair Display"/>
                <a:ea typeface="Playfair Display"/>
                <a:cs typeface="Playfair Display"/>
                <a:sym typeface="Playfair Display"/>
              </a:rPr>
              <a:t>B. FERPA permits Mrs. Jones to administer the survey without</a:t>
            </a:r>
            <a:endParaRPr sz="1300" dirty="0">
              <a:solidFill>
                <a:schemeClr val="dk2"/>
              </a:solidFill>
              <a:latin typeface="Playfair Display"/>
              <a:ea typeface="Playfair Display"/>
              <a:cs typeface="Playfair Display"/>
              <a:sym typeface="Playfair Display"/>
            </a:endParaRPr>
          </a:p>
          <a:p>
            <a:pPr marL="0" lvl="0" indent="457200" algn="l" rtl="0">
              <a:spcBef>
                <a:spcPts val="0"/>
              </a:spcBef>
              <a:spcAft>
                <a:spcPts val="0"/>
              </a:spcAft>
              <a:buNone/>
            </a:pPr>
            <a:r>
              <a:rPr lang="en" sz="1300" dirty="0">
                <a:solidFill>
                  <a:schemeClr val="dk2"/>
                </a:solidFill>
                <a:latin typeface="Playfair Display"/>
                <a:ea typeface="Playfair Display"/>
                <a:cs typeface="Playfair Display"/>
                <a:sym typeface="Playfair Display"/>
              </a:rPr>
              <a:t>parental consent, but requires that parents be notified if </a:t>
            </a:r>
            <a:endParaRPr sz="1300" dirty="0">
              <a:solidFill>
                <a:schemeClr val="dk2"/>
              </a:solidFill>
              <a:latin typeface="Playfair Display"/>
              <a:ea typeface="Playfair Display"/>
              <a:cs typeface="Playfair Display"/>
              <a:sym typeface="Playfair Display"/>
            </a:endParaRPr>
          </a:p>
          <a:p>
            <a:pPr marL="0" lvl="0" indent="457200" algn="l" rtl="0">
              <a:spcBef>
                <a:spcPts val="0"/>
              </a:spcBef>
              <a:spcAft>
                <a:spcPts val="0"/>
              </a:spcAft>
              <a:buNone/>
            </a:pPr>
            <a:r>
              <a:rPr lang="en" sz="1300" dirty="0">
                <a:solidFill>
                  <a:schemeClr val="dk2"/>
                </a:solidFill>
                <a:latin typeface="Playfair Display"/>
                <a:ea typeface="Playfair Display"/>
                <a:cs typeface="Playfair Display"/>
                <a:sym typeface="Playfair Display"/>
              </a:rPr>
              <a:t>their child’s response is shared with the school’s counselor.</a:t>
            </a:r>
            <a:endParaRPr sz="1300" dirty="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1300" dirty="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r>
              <a:rPr lang="en" sz="1300" b="1" dirty="0">
                <a:solidFill>
                  <a:schemeClr val="dk2"/>
                </a:solidFill>
                <a:latin typeface="Playfair Display"/>
                <a:ea typeface="Playfair Display"/>
                <a:cs typeface="Playfair Display"/>
                <a:sym typeface="Playfair Display"/>
              </a:rPr>
              <a:t>C. PPRA requires that parents be notified and opt in or be </a:t>
            </a:r>
            <a:endParaRPr sz="1300" b="1" dirty="0">
              <a:solidFill>
                <a:schemeClr val="dk2"/>
              </a:solidFill>
              <a:latin typeface="Playfair Display"/>
              <a:ea typeface="Playfair Display"/>
              <a:cs typeface="Playfair Display"/>
              <a:sym typeface="Playfair Display"/>
            </a:endParaRPr>
          </a:p>
          <a:p>
            <a:pPr marL="0" lvl="0" indent="457200" algn="l" rtl="0">
              <a:spcBef>
                <a:spcPts val="0"/>
              </a:spcBef>
              <a:spcAft>
                <a:spcPts val="0"/>
              </a:spcAft>
              <a:buNone/>
            </a:pPr>
            <a:r>
              <a:rPr lang="en" sz="1300" b="1" dirty="0">
                <a:solidFill>
                  <a:schemeClr val="dk2"/>
                </a:solidFill>
                <a:latin typeface="Playfair Display"/>
                <a:ea typeface="Playfair Display"/>
                <a:cs typeface="Playfair Display"/>
                <a:sym typeface="Playfair Display"/>
              </a:rPr>
              <a:t>given an opportunity to opt out before their child takes </a:t>
            </a:r>
            <a:endParaRPr sz="1300" b="1" dirty="0">
              <a:solidFill>
                <a:schemeClr val="dk2"/>
              </a:solidFill>
              <a:latin typeface="Playfair Display"/>
              <a:ea typeface="Playfair Display"/>
              <a:cs typeface="Playfair Display"/>
              <a:sym typeface="Playfair Display"/>
            </a:endParaRPr>
          </a:p>
          <a:p>
            <a:pPr marL="457200" lvl="0" indent="0" algn="l" rtl="0">
              <a:spcBef>
                <a:spcPts val="0"/>
              </a:spcBef>
              <a:spcAft>
                <a:spcPts val="0"/>
              </a:spcAft>
              <a:buNone/>
            </a:pPr>
            <a:r>
              <a:rPr lang="en" sz="1300" b="1" dirty="0">
                <a:solidFill>
                  <a:schemeClr val="dk2"/>
                </a:solidFill>
                <a:latin typeface="Playfair Display"/>
                <a:ea typeface="Playfair Display"/>
                <a:cs typeface="Playfair Display"/>
                <a:sym typeface="Playfair Display"/>
              </a:rPr>
              <a:t>surveys about their mental health.</a:t>
            </a:r>
            <a:endParaRPr sz="1300" b="1" dirty="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1300" dirty="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r>
              <a:rPr lang="en" sz="1300" dirty="0">
                <a:solidFill>
                  <a:schemeClr val="dk2"/>
                </a:solidFill>
                <a:latin typeface="Playfair Display"/>
                <a:ea typeface="Playfair Display"/>
                <a:cs typeface="Playfair Display"/>
                <a:sym typeface="Playfair Display"/>
              </a:rPr>
              <a:t>D.  No federal law applies.  It is appropriate for teachers to ask </a:t>
            </a:r>
            <a:endParaRPr sz="1300" dirty="0">
              <a:solidFill>
                <a:schemeClr val="dk2"/>
              </a:solidFill>
              <a:latin typeface="Playfair Display"/>
              <a:ea typeface="Playfair Display"/>
              <a:cs typeface="Playfair Display"/>
              <a:sym typeface="Playfair Display"/>
            </a:endParaRPr>
          </a:p>
          <a:p>
            <a:pPr marL="0" lvl="0" indent="457200" algn="l" rtl="0">
              <a:spcBef>
                <a:spcPts val="0"/>
              </a:spcBef>
              <a:spcAft>
                <a:spcPts val="0"/>
              </a:spcAft>
              <a:buNone/>
            </a:pPr>
            <a:r>
              <a:rPr lang="en" sz="1300" dirty="0">
                <a:solidFill>
                  <a:schemeClr val="dk2"/>
                </a:solidFill>
                <a:latin typeface="Playfair Display"/>
                <a:ea typeface="Playfair Display"/>
                <a:cs typeface="Playfair Display"/>
                <a:sym typeface="Playfair Display"/>
              </a:rPr>
              <a:t>about student mental health in this way without parental </a:t>
            </a:r>
            <a:endParaRPr sz="1300" dirty="0">
              <a:solidFill>
                <a:schemeClr val="dk2"/>
              </a:solidFill>
              <a:latin typeface="Playfair Display"/>
              <a:ea typeface="Playfair Display"/>
              <a:cs typeface="Playfair Display"/>
              <a:sym typeface="Playfair Display"/>
            </a:endParaRPr>
          </a:p>
          <a:p>
            <a:pPr marL="0" lvl="0" indent="457200" algn="l" rtl="0">
              <a:spcBef>
                <a:spcPts val="0"/>
              </a:spcBef>
              <a:spcAft>
                <a:spcPts val="0"/>
              </a:spcAft>
              <a:buNone/>
            </a:pPr>
            <a:r>
              <a:rPr lang="en" sz="1300" dirty="0">
                <a:solidFill>
                  <a:schemeClr val="dk2"/>
                </a:solidFill>
                <a:latin typeface="Playfair Display"/>
                <a:ea typeface="Playfair Display"/>
                <a:cs typeface="Playfair Display"/>
                <a:sym typeface="Playfair Display"/>
              </a:rPr>
              <a:t>notification or consent.</a:t>
            </a:r>
            <a:endParaRPr sz="1300" dirty="0">
              <a:solidFill>
                <a:schemeClr val="dk2"/>
              </a:solidFill>
              <a:latin typeface="Playfair Display"/>
              <a:ea typeface="Playfair Display"/>
              <a:cs typeface="Playfair Display"/>
              <a:sym typeface="Playfair Display"/>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71"/>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Certificate of Completion Generated at end of Course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4"/>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What is Student Privacy?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5"/>
          <p:cNvSpPr txBox="1"/>
          <p:nvPr/>
        </p:nvSpPr>
        <p:spPr>
          <a:xfrm>
            <a:off x="647850" y="970950"/>
            <a:ext cx="7848300" cy="2582100"/>
          </a:xfrm>
          <a:prstGeom prst="rect">
            <a:avLst/>
          </a:prstGeom>
          <a:noFill/>
          <a:ln>
            <a:noFill/>
          </a:ln>
        </p:spPr>
        <p:txBody>
          <a:bodyPr spcFirstLastPara="1" wrap="square" lIns="91425" tIns="91425" rIns="91425" bIns="91425" anchor="t" anchorCtr="0">
            <a:spAutoFit/>
          </a:bodyPr>
          <a:lstStyle/>
          <a:p>
            <a:pPr marL="88900" lvl="0" indent="0" algn="ctr" rtl="0">
              <a:lnSpc>
                <a:spcPct val="115000"/>
              </a:lnSpc>
              <a:spcBef>
                <a:spcPts val="0"/>
              </a:spcBef>
              <a:spcAft>
                <a:spcPts val="0"/>
              </a:spcAft>
              <a:buNone/>
            </a:pPr>
            <a:r>
              <a:rPr lang="en" sz="3500" b="1">
                <a:solidFill>
                  <a:schemeClr val="dk2"/>
                </a:solidFill>
                <a:latin typeface="Playfair Display"/>
                <a:ea typeface="Playfair Display"/>
                <a:cs typeface="Playfair Display"/>
                <a:sym typeface="Playfair Display"/>
              </a:rPr>
              <a:t>Student data privacy refers to the </a:t>
            </a:r>
            <a:r>
              <a:rPr lang="en" sz="3500" b="1">
                <a:solidFill>
                  <a:schemeClr val="dk1"/>
                </a:solidFill>
                <a:latin typeface="Playfair Display"/>
                <a:ea typeface="Playfair Display"/>
                <a:cs typeface="Playfair Display"/>
                <a:sym typeface="Playfair Display"/>
              </a:rPr>
              <a:t>responsible</a:t>
            </a:r>
            <a:r>
              <a:rPr lang="en" sz="3500" b="1">
                <a:solidFill>
                  <a:schemeClr val="dk2"/>
                </a:solidFill>
                <a:latin typeface="Playfair Display"/>
                <a:ea typeface="Playfair Display"/>
                <a:cs typeface="Playfair Display"/>
                <a:sym typeface="Playfair Display"/>
              </a:rPr>
              <a:t>, </a:t>
            </a:r>
            <a:r>
              <a:rPr lang="en" sz="3500" b="1">
                <a:solidFill>
                  <a:schemeClr val="dk1"/>
                </a:solidFill>
                <a:latin typeface="Playfair Display"/>
                <a:ea typeface="Playfair Display"/>
                <a:cs typeface="Playfair Display"/>
                <a:sym typeface="Playfair Display"/>
              </a:rPr>
              <a:t>ethical</a:t>
            </a:r>
            <a:r>
              <a:rPr lang="en" sz="3500" b="1">
                <a:solidFill>
                  <a:schemeClr val="dk2"/>
                </a:solidFill>
                <a:latin typeface="Playfair Display"/>
                <a:ea typeface="Playfair Display"/>
                <a:cs typeface="Playfair Display"/>
                <a:sym typeface="Playfair Display"/>
              </a:rPr>
              <a:t>, and </a:t>
            </a:r>
            <a:r>
              <a:rPr lang="en" sz="3500" b="1">
                <a:solidFill>
                  <a:schemeClr val="dk1"/>
                </a:solidFill>
                <a:latin typeface="Playfair Display"/>
                <a:ea typeface="Playfair Display"/>
                <a:cs typeface="Playfair Display"/>
                <a:sym typeface="Playfair Display"/>
              </a:rPr>
              <a:t>equitable</a:t>
            </a:r>
            <a:r>
              <a:rPr lang="en" sz="3500" b="1">
                <a:solidFill>
                  <a:schemeClr val="dk2"/>
                </a:solidFill>
                <a:latin typeface="Playfair Display"/>
                <a:ea typeface="Playfair Display"/>
                <a:cs typeface="Playfair Display"/>
                <a:sym typeface="Playfair Display"/>
              </a:rPr>
              <a:t> collection, use, sharing, and protection of student data.</a:t>
            </a:r>
            <a:endParaRPr>
              <a:solidFill>
                <a:schemeClr val="dk2"/>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6"/>
          <p:cNvSpPr txBox="1"/>
          <p:nvPr/>
        </p:nvSpPr>
        <p:spPr>
          <a:xfrm>
            <a:off x="251100" y="113100"/>
            <a:ext cx="86418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Playfair Display"/>
                <a:ea typeface="Playfair Display"/>
                <a:cs typeface="Playfair Display"/>
                <a:sym typeface="Playfair Display"/>
              </a:rPr>
              <a:t>personally identifiable information</a:t>
            </a:r>
            <a:r>
              <a:rPr lang="en" sz="2400">
                <a:solidFill>
                  <a:schemeClr val="dk2"/>
                </a:solidFill>
                <a:latin typeface="Playfair Display"/>
                <a:ea typeface="Playfair Display"/>
                <a:cs typeface="Playfair Display"/>
                <a:sym typeface="Playfair Display"/>
              </a:rPr>
              <a:t> practices related to….</a:t>
            </a:r>
            <a:endParaRPr sz="2400">
              <a:solidFill>
                <a:schemeClr val="dk2"/>
              </a:solidFill>
              <a:latin typeface="Playfair Display"/>
              <a:ea typeface="Playfair Display"/>
              <a:cs typeface="Playfair Display"/>
              <a:sym typeface="Playfair Display"/>
            </a:endParaRPr>
          </a:p>
        </p:txBody>
      </p:sp>
      <p:sp>
        <p:nvSpPr>
          <p:cNvPr id="158" name="Google Shape;158;p36"/>
          <p:cNvSpPr txBox="1"/>
          <p:nvPr/>
        </p:nvSpPr>
        <p:spPr>
          <a:xfrm>
            <a:off x="1362300" y="598775"/>
            <a:ext cx="4257600" cy="3732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5200" b="1">
                <a:solidFill>
                  <a:schemeClr val="dk1"/>
                </a:solidFill>
                <a:latin typeface="Playfair Display"/>
                <a:ea typeface="Playfair Display"/>
                <a:cs typeface="Playfair Display"/>
                <a:sym typeface="Playfair Display"/>
              </a:rPr>
              <a:t>C</a:t>
            </a:r>
            <a:r>
              <a:rPr lang="en" sz="5200" b="1">
                <a:solidFill>
                  <a:schemeClr val="dk2"/>
                </a:solidFill>
                <a:latin typeface="Playfair Display"/>
                <a:ea typeface="Playfair Display"/>
                <a:cs typeface="Playfair Display"/>
                <a:sym typeface="Playfair Display"/>
              </a:rPr>
              <a:t>ollecting</a:t>
            </a:r>
            <a:endParaRPr sz="5200" b="1">
              <a:solidFill>
                <a:schemeClr val="dk2"/>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None/>
            </a:pPr>
            <a:r>
              <a:rPr lang="en" sz="5200" b="1">
                <a:solidFill>
                  <a:schemeClr val="dk1"/>
                </a:solidFill>
                <a:latin typeface="Playfair Display"/>
                <a:ea typeface="Playfair Display"/>
                <a:cs typeface="Playfair Display"/>
                <a:sym typeface="Playfair Display"/>
              </a:rPr>
              <a:t>U</a:t>
            </a:r>
            <a:r>
              <a:rPr lang="en" sz="5200" b="1">
                <a:solidFill>
                  <a:schemeClr val="dk2"/>
                </a:solidFill>
                <a:latin typeface="Playfair Display"/>
                <a:ea typeface="Playfair Display"/>
                <a:cs typeface="Playfair Display"/>
                <a:sym typeface="Playfair Display"/>
              </a:rPr>
              <a:t>sing</a:t>
            </a:r>
            <a:endParaRPr sz="5200" b="1">
              <a:solidFill>
                <a:schemeClr val="dk2"/>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None/>
            </a:pPr>
            <a:r>
              <a:rPr lang="en" sz="5200" b="1">
                <a:solidFill>
                  <a:schemeClr val="dk1"/>
                </a:solidFill>
                <a:latin typeface="Playfair Display"/>
                <a:ea typeface="Playfair Display"/>
                <a:cs typeface="Playfair Display"/>
                <a:sym typeface="Playfair Display"/>
              </a:rPr>
              <a:t>P</a:t>
            </a:r>
            <a:r>
              <a:rPr lang="en" sz="5200" b="1">
                <a:solidFill>
                  <a:schemeClr val="dk2"/>
                </a:solidFill>
                <a:latin typeface="Playfair Display"/>
                <a:ea typeface="Playfair Display"/>
                <a:cs typeface="Playfair Display"/>
                <a:sym typeface="Playfair Display"/>
              </a:rPr>
              <a:t>rotecting</a:t>
            </a:r>
            <a:endParaRPr sz="4500" b="1">
              <a:solidFill>
                <a:schemeClr val="dk2"/>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None/>
            </a:pPr>
            <a:r>
              <a:rPr lang="en" sz="5200" b="1">
                <a:solidFill>
                  <a:schemeClr val="dk1"/>
                </a:solidFill>
                <a:latin typeface="Playfair Display"/>
                <a:ea typeface="Playfair Display"/>
                <a:cs typeface="Playfair Display"/>
                <a:sym typeface="Playfair Display"/>
              </a:rPr>
              <a:t>S</a:t>
            </a:r>
            <a:r>
              <a:rPr lang="en" sz="5200" b="1">
                <a:solidFill>
                  <a:schemeClr val="dk2"/>
                </a:solidFill>
                <a:latin typeface="Playfair Display"/>
                <a:ea typeface="Playfair Display"/>
                <a:cs typeface="Playfair Display"/>
                <a:sym typeface="Playfair Display"/>
              </a:rPr>
              <a:t>haring</a:t>
            </a:r>
            <a:endParaRPr sz="2400">
              <a:solidFill>
                <a:schemeClr val="dk2"/>
              </a:solidFill>
              <a:latin typeface="Playfair Display"/>
              <a:ea typeface="Playfair Display"/>
              <a:cs typeface="Playfair Display"/>
              <a:sym typeface="Playfair Display"/>
            </a:endParaRPr>
          </a:p>
        </p:txBody>
      </p:sp>
      <p:sp>
        <p:nvSpPr>
          <p:cNvPr id="159" name="Google Shape;159;p36"/>
          <p:cNvSpPr txBox="1"/>
          <p:nvPr/>
        </p:nvSpPr>
        <p:spPr>
          <a:xfrm>
            <a:off x="732000" y="4331075"/>
            <a:ext cx="7680000" cy="64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2"/>
                </a:solidFill>
                <a:latin typeface="Playfair Display"/>
                <a:ea typeface="Playfair Display"/>
                <a:cs typeface="Playfair Display"/>
                <a:sym typeface="Playfair Display"/>
              </a:rPr>
              <a:t>...and retaining only as long as needed and securely </a:t>
            </a:r>
            <a:r>
              <a:rPr lang="en" sz="2100" b="1">
                <a:solidFill>
                  <a:schemeClr val="dk1"/>
                </a:solidFill>
                <a:latin typeface="Playfair Display"/>
                <a:ea typeface="Playfair Display"/>
                <a:cs typeface="Playfair Display"/>
                <a:sym typeface="Playfair Display"/>
              </a:rPr>
              <a:t>dispose</a:t>
            </a:r>
            <a:endParaRPr sz="2100" b="1">
              <a:solidFill>
                <a:schemeClr val="dk1"/>
              </a:solidFill>
              <a:latin typeface="Playfair Display"/>
              <a:ea typeface="Playfair Display"/>
              <a:cs typeface="Playfair Display"/>
              <a:sym typeface="Playfair Display"/>
            </a:endParaRPr>
          </a:p>
        </p:txBody>
      </p:sp>
      <p:pic>
        <p:nvPicPr>
          <p:cNvPr id="160" name="Google Shape;160;p36"/>
          <p:cNvPicPr preferRelativeResize="0"/>
          <p:nvPr/>
        </p:nvPicPr>
        <p:blipFill rotWithShape="1">
          <a:blip r:embed="rId3">
            <a:alphaModFix/>
          </a:blip>
          <a:srcRect r="45021"/>
          <a:stretch/>
        </p:blipFill>
        <p:spPr>
          <a:xfrm>
            <a:off x="5539550" y="1015225"/>
            <a:ext cx="2639698" cy="27008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7"/>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Student Data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txBox="1">
            <a:spLocks noGrp="1"/>
          </p:cNvSpPr>
          <p:nvPr>
            <p:ph type="title"/>
          </p:nvPr>
        </p:nvSpPr>
        <p:spPr>
          <a:xfrm>
            <a:off x="311700" y="209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Risks of Student Data Collection, Use, and Sharing</a:t>
            </a:r>
            <a:endParaRPr/>
          </a:p>
        </p:txBody>
      </p:sp>
      <p:graphicFrame>
        <p:nvGraphicFramePr>
          <p:cNvPr id="171" name="Google Shape;171;p38"/>
          <p:cNvGraphicFramePr/>
          <p:nvPr/>
        </p:nvGraphicFramePr>
        <p:xfrm>
          <a:off x="550800" y="1308000"/>
          <a:ext cx="7791250" cy="3626910"/>
        </p:xfrm>
        <a:graphic>
          <a:graphicData uri="http://schemas.openxmlformats.org/drawingml/2006/table">
            <a:tbl>
              <a:tblPr>
                <a:noFill/>
                <a:tableStyleId>{EEC5DF28-218A-4AEA-9998-A2805950CAE3}</a:tableStyleId>
              </a:tblPr>
              <a:tblGrid>
                <a:gridCol w="2211800">
                  <a:extLst>
                    <a:ext uri="{9D8B030D-6E8A-4147-A177-3AD203B41FA5}">
                      <a16:colId xmlns:a16="http://schemas.microsoft.com/office/drawing/2014/main" val="20000"/>
                    </a:ext>
                  </a:extLst>
                </a:gridCol>
                <a:gridCol w="55794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900" b="1">
                          <a:solidFill>
                            <a:schemeClr val="dk2"/>
                          </a:solidFill>
                          <a:latin typeface="Playfair Display"/>
                          <a:ea typeface="Playfair Display"/>
                          <a:cs typeface="Playfair Display"/>
                          <a:sym typeface="Playfair Display"/>
                        </a:rPr>
                        <a:t>Risk</a:t>
                      </a:r>
                      <a:endParaRPr sz="1900" b="1">
                        <a:solidFill>
                          <a:schemeClr val="dk2"/>
                        </a:solidFill>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sz="1900" b="1">
                          <a:solidFill>
                            <a:schemeClr val="dk2"/>
                          </a:solidFill>
                          <a:latin typeface="Playfair Display"/>
                          <a:ea typeface="Playfair Display"/>
                          <a:cs typeface="Playfair Display"/>
                          <a:sym typeface="Playfair Display"/>
                        </a:rPr>
                        <a:t>Think about…</a:t>
                      </a:r>
                      <a:endParaRPr sz="1900" b="1">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Safety</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Can a stranger or other dangerous person communicate with your students and learn personal information about them?</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Permanent Record</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Will youthful mistakes that students make follow them forever?</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Social Harm</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Can collecting and sharing student data contribute to cyberbullying and stigmatization?</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Equity Concerns</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How might data be biased or used in inequitable ways?</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Loss of Opportunity</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Will your student lose access to educational opportunities and services?</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sz="1700">
                          <a:solidFill>
                            <a:schemeClr val="dk2"/>
                          </a:solidFill>
                          <a:latin typeface="Playfair Display"/>
                          <a:ea typeface="Playfair Display"/>
                          <a:cs typeface="Playfair Display"/>
                          <a:sym typeface="Playfair Display"/>
                        </a:rPr>
                        <a:t>Commercial </a:t>
                      </a:r>
                      <a:endParaRPr sz="1700">
                        <a:solidFill>
                          <a:schemeClr val="dk2"/>
                        </a:solidFill>
                        <a:latin typeface="Playfair Display"/>
                        <a:ea typeface="Playfair Display"/>
                        <a:cs typeface="Playfair Display"/>
                        <a:sym typeface="Playfair Display"/>
                      </a:endParaRPr>
                    </a:p>
                  </a:txBody>
                  <a:tcPr marL="91425" marR="91425" marT="91425" marB="91425" anchor="ctr"/>
                </a:tc>
                <a:tc>
                  <a:txBody>
                    <a:bodyPr/>
                    <a:lstStyle/>
                    <a:p>
                      <a:pPr marL="0" lvl="0" indent="0" algn="l" rtl="0">
                        <a:spcBef>
                          <a:spcPts val="0"/>
                        </a:spcBef>
                        <a:spcAft>
                          <a:spcPts val="0"/>
                        </a:spcAft>
                        <a:buNone/>
                      </a:pPr>
                      <a:r>
                        <a:rPr lang="en">
                          <a:solidFill>
                            <a:schemeClr val="dk2"/>
                          </a:solidFill>
                          <a:latin typeface="Playfair Display"/>
                          <a:ea typeface="Playfair Display"/>
                          <a:cs typeface="Playfair Display"/>
                          <a:sym typeface="Playfair Display"/>
                        </a:rPr>
                        <a:t>Will companies use student data for profit?</a:t>
                      </a:r>
                      <a:endParaRPr>
                        <a:solidFill>
                          <a:schemeClr val="dk2"/>
                        </a:solidFill>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al">
  <a:themeElements>
    <a:clrScheme name="Coral">
      <a:dk1>
        <a:srgbClr val="2A7E19"/>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5222</Words>
  <Application>Microsoft Macintosh PowerPoint</Application>
  <PresentationFormat>On-screen Show (16:9)</PresentationFormat>
  <Paragraphs>385</Paragraphs>
  <Slides>42</Slides>
  <Notes>42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Playfair Display</vt:lpstr>
      <vt:lpstr>Rubik</vt:lpstr>
      <vt:lpstr>Roboto</vt:lpstr>
      <vt:lpstr>Arial</vt:lpstr>
      <vt:lpstr>Rubik Light</vt:lpstr>
      <vt:lpstr>Proxima Nova</vt:lpstr>
      <vt:lpstr>Lato</vt:lpstr>
      <vt:lpstr>Calibri</vt:lpstr>
      <vt:lpstr>Simple Light</vt:lpstr>
      <vt:lpstr>Coral</vt:lpstr>
      <vt:lpstr>Protecting Student Privacy For Teachers Brief Overview</vt:lpstr>
      <vt:lpstr>PowerPoint Presentation</vt:lpstr>
      <vt:lpstr>PowerPoint Presentation</vt:lpstr>
      <vt:lpstr>Training Modules</vt:lpstr>
      <vt:lpstr>What is Student Privacy?</vt:lpstr>
      <vt:lpstr>PowerPoint Presentation</vt:lpstr>
      <vt:lpstr>PowerPoint Presentation</vt:lpstr>
      <vt:lpstr>Student Data</vt:lpstr>
      <vt:lpstr>Risks of Student Data Collection, Use, and Sharing</vt:lpstr>
      <vt:lpstr>Educational Technology</vt:lpstr>
      <vt:lpstr>Benefits of Educational Technology</vt:lpstr>
      <vt:lpstr>Risks of Using Educational Technology</vt:lpstr>
      <vt:lpstr>Vetting Educational Technology</vt:lpstr>
      <vt:lpstr>Vetting Educational Technology</vt:lpstr>
      <vt:lpstr>Reviewing Educational Technology Yourself</vt:lpstr>
      <vt:lpstr>Compliance</vt:lpstr>
      <vt:lpstr>Different Ways Privacy Laws Come Up</vt:lpstr>
      <vt:lpstr>FERPA</vt:lpstr>
      <vt:lpstr>PowerPoint Presentation</vt:lpstr>
      <vt:lpstr>FERPA Overview</vt:lpstr>
      <vt:lpstr>Examples of When Parental Consent May Not Be Feasible When Sharing Student Data:</vt:lpstr>
      <vt:lpstr>But What About Directory Information?</vt:lpstr>
      <vt:lpstr>COPPA</vt:lpstr>
      <vt:lpstr>COPPA</vt:lpstr>
      <vt:lpstr>PPRA</vt:lpstr>
      <vt:lpstr>PPRA</vt:lpstr>
      <vt:lpstr>PPRA</vt:lpstr>
      <vt:lpstr>Communicating with Parents and Students</vt:lpstr>
      <vt:lpstr>Mobile Devices and Phones</vt:lpstr>
      <vt:lpstr>Social Media</vt:lpstr>
      <vt:lpstr>Teaching Students About Privacy</vt:lpstr>
      <vt:lpstr>Why Teach Students About Privacy?</vt:lpstr>
      <vt:lpstr>Privacy and Security Tips to Share with Students</vt:lpstr>
      <vt:lpstr>More Privacy and Security Tips</vt:lpstr>
      <vt:lpstr>How to Protect Privacy</vt:lpstr>
      <vt:lpstr>Privacy Principles: What to look for </vt:lpstr>
      <vt:lpstr>PowerPoint Presentation</vt:lpstr>
      <vt:lpstr>New Tech &amp; Emerging Tech</vt:lpstr>
      <vt:lpstr>Risks When Adopting New Technology</vt:lpstr>
      <vt:lpstr>Quiz</vt:lpstr>
      <vt:lpstr>PowerPoint Presentation</vt:lpstr>
      <vt:lpstr>Certificate of Completion Generated at end of Course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Student Privacy For Teachers Brief Overview</dc:title>
  <cp:lastModifiedBy>Girard Kelly</cp:lastModifiedBy>
  <cp:revision>1</cp:revision>
  <dcterms:modified xsi:type="dcterms:W3CDTF">2023-04-25T15:54:56Z</dcterms:modified>
</cp:coreProperties>
</file>